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9"/>
  </p:notesMasterIdLst>
  <p:sldIdLst>
    <p:sldId id="256" r:id="rId2"/>
    <p:sldId id="320" r:id="rId3"/>
    <p:sldId id="361" r:id="rId4"/>
    <p:sldId id="362" r:id="rId5"/>
    <p:sldId id="360" r:id="rId6"/>
    <p:sldId id="257" r:id="rId7"/>
    <p:sldId id="366" r:id="rId8"/>
    <p:sldId id="367" r:id="rId9"/>
    <p:sldId id="369" r:id="rId10"/>
    <p:sldId id="368" r:id="rId11"/>
    <p:sldId id="371" r:id="rId12"/>
    <p:sldId id="258" r:id="rId13"/>
    <p:sldId id="321" r:id="rId14"/>
    <p:sldId id="323" r:id="rId15"/>
    <p:sldId id="372" r:id="rId16"/>
    <p:sldId id="328" r:id="rId17"/>
    <p:sldId id="260" r:id="rId18"/>
    <p:sldId id="324" r:id="rId19"/>
    <p:sldId id="329" r:id="rId20"/>
    <p:sldId id="363" r:id="rId21"/>
    <p:sldId id="364" r:id="rId22"/>
    <p:sldId id="365" r:id="rId23"/>
    <p:sldId id="331" r:id="rId24"/>
    <p:sldId id="332" r:id="rId25"/>
    <p:sldId id="373" r:id="rId26"/>
    <p:sldId id="374" r:id="rId27"/>
    <p:sldId id="379" r:id="rId28"/>
    <p:sldId id="382" r:id="rId29"/>
    <p:sldId id="383" r:id="rId30"/>
    <p:sldId id="330" r:id="rId31"/>
    <p:sldId id="338" r:id="rId32"/>
    <p:sldId id="339" r:id="rId33"/>
    <p:sldId id="340" r:id="rId34"/>
    <p:sldId id="341" r:id="rId35"/>
    <p:sldId id="342" r:id="rId36"/>
    <p:sldId id="343" r:id="rId37"/>
    <p:sldId id="344" r:id="rId38"/>
    <p:sldId id="380" r:id="rId39"/>
    <p:sldId id="346" r:id="rId40"/>
    <p:sldId id="381" r:id="rId41"/>
    <p:sldId id="351" r:id="rId42"/>
    <p:sldId id="347" r:id="rId43"/>
    <p:sldId id="348" r:id="rId44"/>
    <p:sldId id="349" r:id="rId45"/>
    <p:sldId id="262" r:id="rId46"/>
    <p:sldId id="334" r:id="rId47"/>
    <p:sldId id="333" r:id="rId48"/>
    <p:sldId id="350" r:id="rId49"/>
    <p:sldId id="356" r:id="rId50"/>
    <p:sldId id="354" r:id="rId51"/>
    <p:sldId id="357" r:id="rId52"/>
    <p:sldId id="355" r:id="rId53"/>
    <p:sldId id="352" r:id="rId54"/>
    <p:sldId id="358" r:id="rId55"/>
    <p:sldId id="359" r:id="rId56"/>
    <p:sldId id="335" r:id="rId57"/>
    <p:sldId id="378" r:id="rId58"/>
    <p:sldId id="377" r:id="rId59"/>
    <p:sldId id="336" r:id="rId60"/>
    <p:sldId id="337" r:id="rId61"/>
    <p:sldId id="314" r:id="rId62"/>
    <p:sldId id="315" r:id="rId63"/>
    <p:sldId id="317" r:id="rId64"/>
    <p:sldId id="318" r:id="rId65"/>
    <p:sldId id="375" r:id="rId66"/>
    <p:sldId id="306" r:id="rId67"/>
    <p:sldId id="307" r:id="rId68"/>
    <p:sldId id="384" r:id="rId69"/>
    <p:sldId id="385" r:id="rId70"/>
    <p:sldId id="387" r:id="rId71"/>
    <p:sldId id="386" r:id="rId72"/>
    <p:sldId id="312" r:id="rId73"/>
    <p:sldId id="310" r:id="rId74"/>
    <p:sldId id="311" r:id="rId75"/>
    <p:sldId id="388" r:id="rId76"/>
    <p:sldId id="389" r:id="rId77"/>
    <p:sldId id="37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78"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5" units="1/cm"/>
          <inkml:channelProperty channel="Y" name="resolution" value="45" units="1/cm"/>
        </inkml:channelProperties>
      </inkml:inkSource>
      <inkml:timestamp xml:id="ts0" timeString="2014-11-02T05:19:12.9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0,'0'0,"25"0,-25 0,25 0,-25 0,25 0,-25 0,0 0,0 0,24 0,-24 0,25 0,-25 0,25 0,-25 0,25 0,0 0,-25 0,0 0,0 0,24 0,-24 0,25 0,-25 0,0 0,0 0,25 0,0 0,-25 0,49 0,-49 0,25 0,-25 0,25 0,-25 0,25 0,-1 0,-24 0,25 0,-25 0,25 0,-25 0,25 0,-1 0,-24 0,25 0,-25 0,25 0,-25 0,0 0,25 0,-25 0,24 0,-24 0,25 0,-25 0,25 0,0 0,-25 0,25 0,-25 0,24 0,-24 0</inkml:trace>
  <inkml:trace contextRef="#ctx0" brushRef="#br0" timeOffset="5172">0 447,'25'0,"25"0,-50 0,24 0,1 0,-25 0,25 0,0 0,-25 0,25 0,-25 0,24 0,-24 0,25 0,0 0,-25 0,25 0,-25 0,24 0,-24 0,25 0,0 0,-25 0,25 0,-25 0,25 0,-25 0,24 0,1 0,-25 0,25 0,-25 0,25 0,-25 0,24 0,1 0,-25 0,0 0,0 0,25 0,-25 0,0 0,0 0,25 0,-25 0,0 0,24 0,-24 0,25 0,-25 0,25 0,-25 0,25 0,0 0,-25 0,24 0,-24 0,0 0,0 25,0-25,0 0,0 25,0-25,25 0,-25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5" units="1/cm"/>
          <inkml:channelProperty channel="Y" name="resolution" value="45" units="1/cm"/>
        </inkml:channelProperties>
      </inkml:inkSource>
      <inkml:timestamp xml:id="ts0" timeString="2014-11-02T05:18:46.5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0,'0'0,"25"0,0 0,0 0,0 0,-25 0,25 0,-25 0,25 0,0 0,-25 0,25 0,-25 0,25 0,0 0,0 0,-25 0,50 0,-50 0,24 0,-24 0,25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5" units="1/cm"/>
          <inkml:channelProperty channel="Y" name="resolution" value="45" units="1/cm"/>
        </inkml:channelProperties>
      </inkml:inkSource>
      <inkml:timestamp xml:id="ts0" timeString="2014-11-02T05:18:50.3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2,'0'0,"25"0,0 0,-25 0,25 0,-1 0,-24 0,25 0,-25 0,50 0,-25 0,-25 0,24 0,-24 0,25 0,0 0,-25 0,25 0,-25 0,24 0,-24 0,25 0,0 0,-25 0,25 0,-25 0,49 0,26 0,-26 0,25 0,-49 0,0 0,0 0,-25 0,25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5" units="1/cm"/>
          <inkml:channelProperty channel="Y" name="resolution" value="45" units="1/cm"/>
        </inkml:channelProperties>
      </inkml:inkSource>
      <inkml:timestamp xml:id="ts0" timeString="2014-11-02T05:18:53.5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2,'24'0,"1"0,0 0,25 0,-1 0,-24 0,25 0,-26 0,1 0,0 0,0 0,-25 0,49 0,-49 0,25 0,-25 0,25 0,-25 0,25 0,0 0,-25 0,24 0,1 0,0 0,-25 0,25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5" units="1/cm"/>
          <inkml:channelProperty channel="Y" name="resolution" value="45" units="1/cm"/>
        </inkml:channelProperties>
      </inkml:inkSource>
      <inkml:timestamp xml:id="ts0" timeString="2014-11-02T08:15:46.0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0,'25'0,"0"0,-1 0,-24 0,25 0,-25 0,25 0,-25 0,25 0,0 0,-25 0,0 0,0 0,24 0,-24 0,25 0,-25 0,25 0,0 0,0 0,49 0,-49 0,0 0,-1 0,1 0,0 0,0 0,-25 0,25 0,-25 0,24 0,26 0,-25 0,0 0,-1 0,1 0,-25 0,0 0,25 0,-25 0,25 0,-25 0,25 0,-25 0,24 0,1 0,-25 0,25 0,-25 0,25 0,-25 0</inkml:trace>
  <inkml:trace contextRef="#ctx0" brushRef="#br0" timeOffset="93578">50 446,'0'0,"24"0,-24 0,25 0,-25 0,25 0,-25 0,25 0,0 0,-25 0,24 0,-24 0,25 0,-25 0,25 0,0 0,-25 0,25 0,-25 0,0 0,0 0,24 0,-24 0,0 0,0 0,25 0,-25 0,0 0,25 0,-25 0,25 0,-25 0,0 0,25 0,-25 0,24 0,-24 0,25 0,-25 0,25 0,0 0,-25 0,0 0,25 0,-25 0,0 0,0 0,24 0,-24 0,25 0,0 0,0 0,-25 0,25 0,-25 0,24 0,-24 0,25 0,0 0,-25 0,25 0,-25 0,0 0,25 0,-25 0,0 0,24 0,-24 0,0 0,0 0,25 0,-25 0,25 0,-25 0,0 0,25 0,-25 0,25 0,-25 0,24 0,-24 0,25 0,0 0,-25 0,25 0,-25 0,25 0,-25 0,25 0,-1 0,-24 0,25 0,-25 0,25 0,-25 0,25 0,0 0,-25 0,24 0,-24 0,50 0,-50 0,25 0,-25 0,25 0,-25 0,24 0,-24 0,0 0,0 0,25 0,-25 0,25 0,-25 0,0 0,25 0,-25 0,25 0,-25 0,24 0,-24 0,25 0,0 0,-25 0,25 0,-25 0,25 0,-25 0,24 0,-24 0,0 0,0 0,0 0,25 0,-25 0,25 0,-25 0,0 0,25 0,-25 0,25 0,-25 0,0 0,0 0,24 0,-24 0,0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5" units="1/cm"/>
          <inkml:channelProperty channel="Y" name="resolution" value="45" units="1/cm"/>
        </inkml:channelProperties>
      </inkml:inkSource>
      <inkml:timestamp xml:id="ts0" timeString="2014-11-03T01:54:57.34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0,24 0,-24 0,0 0,0 0,0 25,0-25,0 0,0 0,0 25,25-25,-25 25,0-25,0 25,0-25,0 0,0 0,0 0,0 0,25 0,-25 24,0-24,0 0,0 0,25 0,-25 25,0-25,0 0,0 0,0 0,0 0,0 0,0 0,0 0,0 25,0-25,0 0,0 0,0 0,0 0,0 0,0 0,0 0,0 0,0 0,0 25,0-25,0 0,25 0,-25 0,0 0,0 25,24-25,-24 0,25 0,-25 24,25-24,-25 25,0-25,0 0,0 25,0-25,0 25,0-25,0 25,0-25,0 24,0 1,25-25,-25 25,0-25,0 25,0-25,0 0,0 25,0-25,0 25,25-25,-25 0,0 24,24-24,-24 25,0-25,0 0,0 0,25 0,-25 25,25-25,-25 25,0-25,0 0,25 0,-25 25,0-25,0 0,0 0,0 24,0-24,0 0,0 0,0 25,25-25,-25 25,24-25,-24 25,25-25,-25 25,25-1,0-24,-25 0,0 0,0 25,25 0,-25-25,0 25,0 0,0-25,24 0,-24 0,0 24,25-24,-25 25,0-25,0 0,0 25,0-25,0 0,0 0,0 0,0 0,0 25,25-25,-25 25,0-25,0 0,0 0,0 24,0-24,0 25,0-25,0 0,0 0,0 25,25-25,-25 25,0-25,0 0,0 25,25-25,-25 24,0-24,24 25,-24-25,0 25,0 0,25-25,-25 25,0-25,0 0,0 24,25-24,-25 25,0-25,0 0,0 25,0-25,0 0,0 0,0 0,25 0,-25 25,0-25,0 0,0 0,0 0,0 25,0-25,0 24,0-24,0 25,0-25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5" units="1/cm"/>
          <inkml:channelProperty channel="Y" name="resolution" value="45" units="1/cm"/>
        </inkml:channelProperties>
      </inkml:inkSource>
      <inkml:timestamp xml:id="ts0" timeString="2014-11-03T01:55:09.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0,'0'25,"0"-25,25 0,-25 25,0-25,25 0,-25 0,0 25,0-25,0 24,0-24,0 25,0-25,25 25,-25 0,0-25,25 0,-25 0,0 25,0-25,24 0,-24 0,0 0,0 0,0 0,0 0,0 0,0 24,0-24,0 0,0 0,0 0,0 0,0 25,25-25,-25 25,0-25,25 0,-25 25,25 0,-25-25,0 25,25-1,-25 1,0-25,0 25,0 0,0-25,0 25,0-25,0 0,0 0,0 24,0-24,0 25,0-25,0 25,0-25,24 25,-24 0,0-25,0 0,0 24,0-24,0 0,0 25,25-25,-25 25,0-25,0 0,0 0,0 0,0 0,0 0,0 0,0 25,25-25,-25 25,0-25,0 0,0 0,0 24,25-24,-25 25,0-25,0 0,0 25,0-25,0 0,0 0,0 0,0 0,0 25,0-25,0 0,0 0,0 25,0-25,0 0,0 0,25 0,-25 24,24-24,-24 25,25-25,-25 0,0 25,25-25,-25 25,25-25,-25 25,25-25,-25 24,0-24,0 0,0 0,0 25,0-25,24 25,-24-25,0 0,0 0,0 0,0 0,0 25,25-25,-25 25,25-25,-25 24,0-24,25 50,-25-50,0 25,25-25,-25 25,0-1,0-24,0 0,0 0,0 25,0-25,0 0,0 25,0-25,0 25,0-25,0 0,0 0,0 25,0-25,0 0,0 25,0-1,0-24,24 25,-24 0,0-25,25 25,-25-25,25 0,-25 0,0 25,0-25,0 0,0 0,0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B67E1-033A-4E8A-AED3-64D571BAAF09}" type="datetimeFigureOut">
              <a:rPr lang="en-US" smtClean="0"/>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EA320-484D-4DEC-973C-60DC10E4250B}" type="slidenum">
              <a:rPr lang="en-US" smtClean="0"/>
              <a:pPr/>
              <a:t>‹#›</a:t>
            </a:fld>
            <a:endParaRPr lang="en-US"/>
          </a:p>
        </p:txBody>
      </p:sp>
    </p:spTree>
    <p:extLst>
      <p:ext uri="{BB962C8B-B14F-4D97-AF65-F5344CB8AC3E}">
        <p14:creationId xmlns:p14="http://schemas.microsoft.com/office/powerpoint/2010/main" val="199670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0153C3E-2453-4631-B6E8-FC97BB38400D}" type="slidenum">
              <a:rPr lang="en-US" smtClean="0"/>
              <a:pPr/>
              <a:t>55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Selective pulmonary angiograms before (a and c) and after (b and d) balloon pulmonary angioplasty (BPA). a, Severe stenosis (arrow) of the superior segment of the right lower lobe pulmonary artery; b, injection demonstrating marked improvement in vessel diameter (arrow) after BPA; c, severe stenosis (arrow) of the right upper lobe pulmonary artery with minimal flow distribution to that lobe; and d, angiogram of right pulmonary artery after BPA of right upper lobe showing marked angiographic improvement in vessel diameter (arrow). </a:t>
            </a:r>
          </a:p>
          <a:p>
            <a:pPr eaLnBrk="1" hangingPunct="1"/>
            <a:r>
              <a:rPr lang="en-US" dirty="0" smtClean="0"/>
              <a:t/>
            </a:r>
            <a:br>
              <a:rPr lang="en-US" dirty="0" smtClean="0"/>
            </a:br>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3B96267-5D86-4448-BC6E-5FF1925EC3CC}" type="datetimeFigureOut">
              <a:rPr lang="en-US" smtClean="0"/>
              <a:pPr/>
              <a:t>11/3/2014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B59195C-F41E-464D-9D66-06EA6D3EE8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B96267-5D86-4448-BC6E-5FF1925EC3CC}"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9195C-F41E-464D-9D66-06EA6D3EE8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3B96267-5D86-4448-BC6E-5FF1925EC3CC}" type="datetimeFigureOut">
              <a:rPr lang="en-US" smtClean="0"/>
              <a:pPr/>
              <a:t>11/3/2014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B59195C-F41E-464D-9D66-06EA6D3EE8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B96267-5D86-4448-BC6E-5FF1925EC3CC}"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59195C-F41E-464D-9D66-06EA6D3EE8D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3B96267-5D86-4448-BC6E-5FF1925EC3CC}" type="datetimeFigureOut">
              <a:rPr lang="en-US" smtClean="0"/>
              <a:pPr/>
              <a:t>11/3/2014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B59195C-F41E-464D-9D66-06EA6D3EE8D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3B96267-5D86-4448-BC6E-5FF1925EC3CC}" type="datetimeFigureOut">
              <a:rPr lang="en-US" smtClean="0"/>
              <a:pPr/>
              <a:t>11/3/2014</a:t>
            </a:fld>
            <a:endParaRPr lang="en-US"/>
          </a:p>
        </p:txBody>
      </p:sp>
      <p:sp>
        <p:nvSpPr>
          <p:cNvPr id="10" name="Slide Number Placeholder 9"/>
          <p:cNvSpPr>
            <a:spLocks noGrp="1"/>
          </p:cNvSpPr>
          <p:nvPr>
            <p:ph type="sldNum" sz="quarter" idx="16"/>
          </p:nvPr>
        </p:nvSpPr>
        <p:spPr/>
        <p:txBody>
          <a:bodyPr rtlCol="0"/>
          <a:lstStyle/>
          <a:p>
            <a:fld id="{BB59195C-F41E-464D-9D66-06EA6D3EE8D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3B96267-5D86-4448-BC6E-5FF1925EC3CC}" type="datetimeFigureOut">
              <a:rPr lang="en-US" smtClean="0"/>
              <a:pPr/>
              <a:t>11/3/2014</a:t>
            </a:fld>
            <a:endParaRPr lang="en-US"/>
          </a:p>
        </p:txBody>
      </p:sp>
      <p:sp>
        <p:nvSpPr>
          <p:cNvPr id="12" name="Slide Number Placeholder 11"/>
          <p:cNvSpPr>
            <a:spLocks noGrp="1"/>
          </p:cNvSpPr>
          <p:nvPr>
            <p:ph type="sldNum" sz="quarter" idx="16"/>
          </p:nvPr>
        </p:nvSpPr>
        <p:spPr/>
        <p:txBody>
          <a:bodyPr rtlCol="0"/>
          <a:lstStyle/>
          <a:p>
            <a:fld id="{BB59195C-F41E-464D-9D66-06EA6D3EE8D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B96267-5D86-4448-BC6E-5FF1925EC3CC}" type="datetimeFigureOut">
              <a:rPr lang="en-US" smtClean="0"/>
              <a:pPr/>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B59195C-F41E-464D-9D66-06EA6D3EE8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96267-5D86-4448-BC6E-5FF1925EC3CC}" type="datetimeFigureOut">
              <a:rPr lang="en-US" smtClean="0"/>
              <a:pPr/>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B59195C-F41E-464D-9D66-06EA6D3EE8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3B96267-5D86-4448-BC6E-5FF1925EC3CC}"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B59195C-F41E-464D-9D66-06EA6D3EE8D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3B96267-5D86-4448-BC6E-5FF1925EC3CC}" type="datetimeFigureOut">
              <a:rPr lang="en-US" smtClean="0"/>
              <a:pPr/>
              <a:t>11/3/2014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B59195C-F41E-464D-9D66-06EA6D3EE8D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3B96267-5D86-4448-BC6E-5FF1925EC3CC}" type="datetimeFigureOut">
              <a:rPr lang="en-US" smtClean="0"/>
              <a:pPr/>
              <a:t>11/3/2014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B59195C-F41E-464D-9D66-06EA6D3EE8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2.xml"/><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customXml" Target="../ink/ink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emf"/><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customXml" Target="../ink/ink7.xml"/><Relationship Id="rId5" Type="http://schemas.openxmlformats.org/officeDocument/2006/relationships/image" Target="../media/image27.emf"/><Relationship Id="rId4" Type="http://schemas.openxmlformats.org/officeDocument/2006/relationships/customXml" Target="../ink/ink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circ.ahajournals.org/content/vol93/issue7/images/large/hc0762084002.jpe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4343400"/>
            <a:ext cx="5562600" cy="1143000"/>
          </a:xfrm>
        </p:spPr>
        <p:txBody>
          <a:bodyPr/>
          <a:lstStyle/>
          <a:p>
            <a:r>
              <a:rPr lang="en-US" dirty="0" smtClean="0"/>
              <a:t>POST TOF REPAIR</a:t>
            </a:r>
            <a:endParaRPr lang="en-US" dirty="0"/>
          </a:p>
        </p:txBody>
      </p:sp>
      <p:sp>
        <p:nvSpPr>
          <p:cNvPr id="3" name="Subtitle 2"/>
          <p:cNvSpPr>
            <a:spLocks noGrp="1"/>
          </p:cNvSpPr>
          <p:nvPr>
            <p:ph type="subTitle" idx="1"/>
          </p:nvPr>
        </p:nvSpPr>
        <p:spPr/>
        <p:txBody>
          <a:bodyPr/>
          <a:lstStyle/>
          <a:p>
            <a:r>
              <a:rPr lang="en-US" dirty="0" err="1" smtClean="0"/>
              <a:t>Dr.PRASANTH</a:t>
            </a:r>
            <a:r>
              <a:rPr lang="en-US" dirty="0" smtClean="0"/>
              <a:t> 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0" y="0"/>
            <a:ext cx="916482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Survival after TOF repair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fontScale="90000"/>
          </a:bodyPr>
          <a:lstStyle/>
          <a:p>
            <a:r>
              <a:rPr lang="en-US" dirty="0" smtClean="0">
                <a:cs typeface="Times New Roman" pitchFamily="18" charset="0"/>
              </a:rPr>
              <a:t>Post TOF survival</a:t>
            </a:r>
            <a:endParaRPr lang="en-US" dirty="0"/>
          </a:p>
        </p:txBody>
      </p:sp>
      <p:pic>
        <p:nvPicPr>
          <p:cNvPr id="4" name="Picture 2"/>
          <p:cNvPicPr>
            <a:picLocks noGrp="1" noChangeAspect="1" noChangeArrowheads="1"/>
          </p:cNvPicPr>
          <p:nvPr>
            <p:ph sz="quarter" idx="1"/>
          </p:nvPr>
        </p:nvPicPr>
        <p:blipFill>
          <a:blip r:embed="rId2"/>
          <a:stretch>
            <a:fillRect/>
          </a:stretch>
        </p:blipFill>
        <p:spPr bwMode="auto">
          <a:xfrm>
            <a:off x="609600" y="990600"/>
            <a:ext cx="7772400" cy="4267200"/>
          </a:xfrm>
          <a:prstGeom prst="rect">
            <a:avLst/>
          </a:prstGeom>
          <a:noFill/>
          <a:ln w="9525">
            <a:solidFill>
              <a:srgbClr val="FF0000"/>
            </a:solidFill>
            <a:miter lim="800000"/>
            <a:headEnd/>
            <a:tailEnd/>
          </a:ln>
          <a:effectLst/>
        </p:spPr>
      </p:pic>
      <p:sp>
        <p:nvSpPr>
          <p:cNvPr id="5" name="Content Placeholder 4"/>
          <p:cNvSpPr>
            <a:spLocks noGrp="1"/>
          </p:cNvSpPr>
          <p:nvPr>
            <p:ph sz="quarter" idx="4294967295"/>
          </p:nvPr>
        </p:nvSpPr>
        <p:spPr>
          <a:xfrm>
            <a:off x="5029200" y="1589088"/>
            <a:ext cx="4114800" cy="2373312"/>
          </a:xfrm>
        </p:spPr>
        <p:txBody>
          <a:bodyPr/>
          <a:lstStyle/>
          <a:p>
            <a:pPr>
              <a:buNone/>
            </a:pPr>
            <a:endParaRPr lang="en-IN" dirty="0" smtClean="0">
              <a:solidFill>
                <a:schemeClr val="bg1"/>
              </a:solidFill>
              <a:cs typeface="Times New Roman" pitchFamily="18" charset="0"/>
            </a:endParaRPr>
          </a:p>
          <a:p>
            <a:endParaRPr lang="en-IN" dirty="0" smtClean="0">
              <a:solidFill>
                <a:schemeClr val="bg1"/>
              </a:solidFill>
              <a:cs typeface="Times New Roman" pitchFamily="18" charset="0"/>
            </a:endParaRPr>
          </a:p>
          <a:p>
            <a:endParaRPr lang="en-IN" dirty="0" smtClean="0">
              <a:solidFill>
                <a:schemeClr val="bg1"/>
              </a:solidFill>
              <a:cs typeface="Times New Roman" pitchFamily="18" charset="0"/>
            </a:endParaRPr>
          </a:p>
          <a:p>
            <a:pPr>
              <a:buNone/>
            </a:pPr>
            <a:endParaRPr lang="en-IN" dirty="0" smtClean="0">
              <a:solidFill>
                <a:schemeClr val="bg1"/>
              </a:solidFill>
              <a:cs typeface="Times New Roman" pitchFamily="18" charset="0"/>
            </a:endParaRPr>
          </a:p>
          <a:p>
            <a:endParaRPr lang="en-US" dirty="0"/>
          </a:p>
        </p:txBody>
      </p:sp>
      <p:sp>
        <p:nvSpPr>
          <p:cNvPr id="7" name="TextBox 6"/>
          <p:cNvSpPr txBox="1"/>
          <p:nvPr/>
        </p:nvSpPr>
        <p:spPr>
          <a:xfrm>
            <a:off x="1905000" y="6211669"/>
            <a:ext cx="4876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dirty="0" smtClean="0">
                <a:solidFill>
                  <a:schemeClr val="bg1"/>
                </a:solidFill>
                <a:latin typeface="Times New Roman" pitchFamily="18" charset="0"/>
                <a:cs typeface="Times New Roman" pitchFamily="18" charset="0"/>
              </a:rPr>
              <a:t>Annals of Surgery. 204(4):490, October 1986</a:t>
            </a:r>
          </a:p>
          <a:p>
            <a:endParaRPr lang="en-US" dirty="0"/>
          </a:p>
        </p:txBody>
      </p:sp>
      <p:sp>
        <p:nvSpPr>
          <p:cNvPr id="8" name="TextBox 7"/>
          <p:cNvSpPr txBox="1"/>
          <p:nvPr/>
        </p:nvSpPr>
        <p:spPr>
          <a:xfrm>
            <a:off x="1676400" y="5486400"/>
            <a:ext cx="64008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2000" b="1" dirty="0" smtClean="0">
                <a:solidFill>
                  <a:schemeClr val="bg1"/>
                </a:solidFill>
                <a:cs typeface="Times New Roman" pitchFamily="18" charset="0"/>
              </a:rPr>
              <a:t>Actuarial survival of 105 patients after repair of  TOF</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a:srcRect l="9297" t="25150" r="48106" b="22552"/>
          <a:stretch>
            <a:fillRect/>
          </a:stretch>
        </p:blipFill>
        <p:spPr>
          <a:xfrm>
            <a:off x="0" y="0"/>
            <a:ext cx="9144000" cy="5943600"/>
          </a:xfrm>
          <a:noFill/>
        </p:spPr>
      </p:pic>
      <p:sp>
        <p:nvSpPr>
          <p:cNvPr id="5" name="TextBox 4"/>
          <p:cNvSpPr txBox="1"/>
          <p:nvPr/>
        </p:nvSpPr>
        <p:spPr>
          <a:xfrm>
            <a:off x="381000" y="6019800"/>
            <a:ext cx="8153400" cy="923330"/>
          </a:xfrm>
          <a:prstGeom prst="rect">
            <a:avLst/>
          </a:prstGeom>
          <a:noFill/>
        </p:spPr>
        <p:txBody>
          <a:bodyPr wrap="square" rtlCol="0">
            <a:spAutoFit/>
          </a:bodyPr>
          <a:lstStyle/>
          <a:p>
            <a:r>
              <a:rPr lang="en-US" dirty="0" smtClean="0"/>
              <a:t>Murphy JG </a:t>
            </a:r>
            <a:r>
              <a:rPr lang="en-US" i="1" dirty="0" smtClean="0"/>
              <a:t>et al. Long-term outcome in </a:t>
            </a:r>
            <a:r>
              <a:rPr lang="en-US" dirty="0" smtClean="0"/>
              <a:t>patients undergoing surgical repair of </a:t>
            </a:r>
            <a:r>
              <a:rPr lang="en-US" dirty="0" err="1" smtClean="0"/>
              <a:t>tetralogy</a:t>
            </a:r>
            <a:r>
              <a:rPr lang="en-US" dirty="0" smtClean="0"/>
              <a:t> of </a:t>
            </a:r>
            <a:r>
              <a:rPr lang="en-US" dirty="0" err="1" smtClean="0"/>
              <a:t>Fallot</a:t>
            </a:r>
            <a:r>
              <a:rPr lang="en-US" dirty="0" smtClean="0"/>
              <a:t>. </a:t>
            </a:r>
            <a:r>
              <a:rPr lang="en-US" i="1" dirty="0" smtClean="0"/>
              <a:t>N </a:t>
            </a:r>
            <a:r>
              <a:rPr lang="en-US" i="1" dirty="0" err="1" smtClean="0"/>
              <a:t>Engl</a:t>
            </a:r>
            <a:r>
              <a:rPr lang="en-US" i="1" dirty="0" smtClean="0"/>
              <a:t> J Med 1993</a:t>
            </a:r>
            <a:endParaRPr lang="en-US" dirty="0" smtClean="0">
              <a:cs typeface="Arial"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ahoma" pitchFamily="34" charset="0"/>
              </a:rPr>
              <a:t>Post surgery outcome – Age and  procedure (TAP) related outcome</a:t>
            </a:r>
            <a:r>
              <a:rPr lang="en-US" sz="3200" dirty="0" smtClean="0">
                <a:latin typeface="Tahoma" pitchFamily="34" charset="0"/>
              </a:rPr>
              <a:t> </a:t>
            </a:r>
            <a:endParaRPr lang="en-US" sz="2400" dirty="0"/>
          </a:p>
        </p:txBody>
      </p:sp>
      <p:pic>
        <p:nvPicPr>
          <p:cNvPr id="4" name="Picture 2"/>
          <p:cNvPicPr>
            <a:picLocks noGrp="1" noChangeAspect="1" noChangeArrowheads="1"/>
          </p:cNvPicPr>
          <p:nvPr>
            <p:ph sz="quarter" idx="1"/>
          </p:nvPr>
        </p:nvPicPr>
        <p:blipFill>
          <a:blip r:embed="rId2">
            <a:lum bright="-12000" contrast="6000"/>
          </a:blip>
          <a:srcRect/>
          <a:stretch>
            <a:fillRect/>
          </a:stretch>
        </p:blipFill>
        <p:spPr bwMode="auto">
          <a:xfrm>
            <a:off x="609600" y="1514409"/>
            <a:ext cx="8074975" cy="5343591"/>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3">
            <p14:nvContentPartPr>
              <p14:cNvPr id="3074" name="Ink 2"/>
              <p14:cNvContentPartPr>
                <a14:cpLocks xmlns:a14="http://schemas.microsoft.com/office/drawing/2010/main" noRot="1" noChangeAspect="1" noEditPoints="1" noChangeArrowheads="1" noChangeShapeType="1"/>
              </p14:cNvContentPartPr>
              <p14:nvPr/>
            </p14:nvContentPartPr>
            <p14:xfrm>
              <a:off x="4510088" y="4214813"/>
              <a:ext cx="285750" cy="179387"/>
            </p14:xfrm>
          </p:contentPart>
        </mc:Choice>
        <mc:Fallback>
          <p:pic>
            <p:nvPicPr>
              <p:cNvPr id="3074" name="Ink 2"/>
              <p:cNvPicPr>
                <a:picLocks noRot="1" noChangeAspect="1" noEditPoints="1" noChangeArrowheads="1" noChangeShapeType="1"/>
              </p:cNvPicPr>
              <p:nvPr/>
            </p:nvPicPr>
            <p:blipFill>
              <a:blip r:embed="rId4"/>
              <a:stretch>
                <a:fillRect/>
              </a:stretch>
            </p:blipFill>
            <p:spPr>
              <a:xfrm>
                <a:off x="4500731" y="4205447"/>
                <a:ext cx="304464" cy="198118"/>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75" name="Ink 3"/>
              <p14:cNvContentPartPr>
                <a14:cpLocks xmlns:a14="http://schemas.microsoft.com/office/drawing/2010/main" noRot="1" noChangeAspect="1" noEditPoints="1" noChangeArrowheads="1" noChangeShapeType="1"/>
              </p14:cNvContentPartPr>
              <p14:nvPr/>
            </p14:nvContentPartPr>
            <p14:xfrm>
              <a:off x="2500313" y="4687888"/>
              <a:ext cx="134937" cy="1587"/>
            </p14:xfrm>
          </p:contentPart>
        </mc:Choice>
        <mc:Fallback>
          <p:pic>
            <p:nvPicPr>
              <p:cNvPr id="3075" name="Ink 3"/>
              <p:cNvPicPr>
                <a:picLocks noRot="1" noChangeAspect="1" noEditPoints="1" noChangeArrowheads="1" noChangeShapeType="1"/>
              </p:cNvPicPr>
              <p:nvPr/>
            </p:nvPicPr>
            <p:blipFill>
              <a:blip r:embed="rId6"/>
              <a:stretch>
                <a:fillRect/>
              </a:stretch>
            </p:blipFill>
            <p:spPr>
              <a:xfrm>
                <a:off x="0" y="360"/>
                <a:ext cx="13500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76" name="Ink 4"/>
              <p14:cNvContentPartPr>
                <a14:cpLocks xmlns:a14="http://schemas.microsoft.com/office/drawing/2010/main" noRot="1" noChangeAspect="1" noEditPoints="1" noChangeArrowheads="1" noChangeShapeType="1"/>
              </p14:cNvContentPartPr>
              <p14:nvPr/>
            </p14:nvContentPartPr>
            <p14:xfrm>
              <a:off x="3411538" y="4697413"/>
              <a:ext cx="268287" cy="1587"/>
            </p14:xfrm>
          </p:contentPart>
        </mc:Choice>
        <mc:Fallback>
          <p:pic>
            <p:nvPicPr>
              <p:cNvPr id="3076" name="Ink 4"/>
              <p:cNvPicPr>
                <a:picLocks noRot="1" noChangeAspect="1" noEditPoints="1" noChangeArrowheads="1" noChangeShapeType="1"/>
              </p:cNvPicPr>
              <p:nvPr/>
            </p:nvPicPr>
            <p:blipFill>
              <a:blip r:embed="rId8"/>
              <a:stretch>
                <a:fillRect/>
              </a:stretch>
            </p:blipFill>
            <p:spPr>
              <a:xfrm>
                <a:off x="3395693" y="4418101"/>
                <a:ext cx="299977" cy="560211"/>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77" name="Ink 5"/>
              <p14:cNvContentPartPr>
                <a14:cpLocks xmlns:a14="http://schemas.microsoft.com/office/drawing/2010/main" noRot="1" noChangeAspect="1" noEditPoints="1" noChangeArrowheads="1" noChangeShapeType="1"/>
              </p14:cNvContentPartPr>
              <p14:nvPr/>
            </p14:nvContentPartPr>
            <p14:xfrm>
              <a:off x="4545013" y="4697413"/>
              <a:ext cx="214312" cy="1587"/>
            </p14:xfrm>
          </p:contentPart>
        </mc:Choice>
        <mc:Fallback>
          <p:pic>
            <p:nvPicPr>
              <p:cNvPr id="3077" name="Ink 5"/>
              <p:cNvPicPr>
                <a:picLocks noRot="1" noChangeAspect="1" noEditPoints="1" noChangeArrowheads="1" noChangeShapeType="1"/>
              </p:cNvPicPr>
              <p:nvPr/>
            </p:nvPicPr>
            <p:blipFill>
              <a:blip r:embed="rId10"/>
              <a:stretch>
                <a:fillRect/>
              </a:stretch>
            </p:blipFill>
            <p:spPr>
              <a:xfrm>
                <a:off x="4528805" y="4418101"/>
                <a:ext cx="246369" cy="560211"/>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b="1" dirty="0" smtClean="0"/>
              <a:t>Early outcome of TOF Repair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Early outcome of TOF Repair ( pre op. factors)</a:t>
            </a:r>
            <a:endParaRPr lang="en-US" sz="3200" dirty="0"/>
          </a:p>
        </p:txBody>
      </p:sp>
      <p:sp>
        <p:nvSpPr>
          <p:cNvPr id="3" name="Content Placeholder 2"/>
          <p:cNvSpPr>
            <a:spLocks noGrp="1"/>
          </p:cNvSpPr>
          <p:nvPr>
            <p:ph sz="quarter" idx="1"/>
          </p:nvPr>
        </p:nvSpPr>
        <p:spPr>
          <a:xfrm>
            <a:off x="304800" y="1600200"/>
            <a:ext cx="8686800" cy="4495800"/>
          </a:xfrm>
        </p:spPr>
        <p:txBody>
          <a:bodyPr/>
          <a:lstStyle/>
          <a:p>
            <a:r>
              <a:rPr lang="en-US" sz="2400" dirty="0" smtClean="0"/>
              <a:t>ICR-  Early mortality – Risk factors</a:t>
            </a:r>
          </a:p>
          <a:p>
            <a:endParaRPr lang="en-US" sz="2400" dirty="0" smtClean="0"/>
          </a:p>
          <a:p>
            <a:pPr lvl="1">
              <a:buFont typeface="Wingdings" pitchFamily="2" charset="2"/>
              <a:buChar char="v"/>
            </a:pPr>
            <a:r>
              <a:rPr lang="en-US" sz="2400" dirty="0" smtClean="0"/>
              <a:t>Depends on era of </a:t>
            </a:r>
            <a:r>
              <a:rPr lang="en-US" sz="2400" dirty="0" err="1" smtClean="0"/>
              <a:t>Sx</a:t>
            </a:r>
            <a:r>
              <a:rPr lang="en-US" sz="2400" dirty="0" smtClean="0"/>
              <a:t> .</a:t>
            </a:r>
          </a:p>
          <a:p>
            <a:pPr lvl="1">
              <a:buFont typeface="Wingdings" pitchFamily="2" charset="2"/>
              <a:buChar char="v"/>
            </a:pPr>
            <a:r>
              <a:rPr lang="en-US" sz="2400" dirty="0" smtClean="0"/>
              <a:t>Age – unfavorable &lt; 3 months and &gt; 20 yrs</a:t>
            </a:r>
          </a:p>
          <a:p>
            <a:pPr lvl="1">
              <a:buFont typeface="Wingdings" pitchFamily="2" charset="2"/>
              <a:buChar char="v"/>
            </a:pPr>
            <a:r>
              <a:rPr lang="en-US" sz="2400" dirty="0" smtClean="0"/>
              <a:t>Associated Lesions- Pulmonary </a:t>
            </a:r>
            <a:r>
              <a:rPr lang="en-US" sz="2400" dirty="0" err="1" smtClean="0"/>
              <a:t>atresia</a:t>
            </a:r>
            <a:r>
              <a:rPr lang="en-US" sz="2400" dirty="0" smtClean="0"/>
              <a:t>, abnormal PA anatomy, multiple VSD, abnormal coronaries</a:t>
            </a:r>
          </a:p>
          <a:p>
            <a:pPr lvl="1">
              <a:buFont typeface="Wingdings" pitchFamily="2" charset="2"/>
              <a:buChar char="v"/>
            </a:pPr>
            <a:r>
              <a:rPr lang="en-US" sz="2400" dirty="0" smtClean="0"/>
              <a:t>Prior AP shunts (due to PAH and PA distortion) </a:t>
            </a:r>
          </a:p>
          <a:p>
            <a:pPr lvl="1">
              <a:buFont typeface="Wingdings" pitchFamily="2" charset="2"/>
              <a:buChar char="v"/>
            </a:pPr>
            <a:r>
              <a:rPr lang="en-US" sz="2400" dirty="0" err="1" smtClean="0"/>
              <a:t>Hypoplastic</a:t>
            </a:r>
            <a:r>
              <a:rPr lang="en-US" sz="2400" dirty="0" smtClean="0"/>
              <a:t> RVOT and PA.</a:t>
            </a:r>
          </a:p>
          <a:p>
            <a:pPr lvl="1">
              <a:buFont typeface="Wingdings" pitchFamily="2" charset="2"/>
              <a:buChar char="v"/>
            </a:pPr>
            <a:r>
              <a:rPr lang="en-US" sz="2400" dirty="0" smtClean="0"/>
              <a:t>High </a:t>
            </a:r>
            <a:r>
              <a:rPr lang="en-US" sz="2400" dirty="0" err="1" smtClean="0"/>
              <a:t>hematocrit</a:t>
            </a:r>
            <a:r>
              <a:rPr lang="en-US" sz="2400" dirty="0" smtClean="0"/>
              <a:t> (reflecting prolonged hypoxia)</a:t>
            </a:r>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0400" y="228600"/>
            <a:ext cx="2133600" cy="990600"/>
          </a:xfrm>
        </p:spPr>
        <p:txBody>
          <a:bodyPr>
            <a:normAutofit/>
          </a:bodyPr>
          <a:lstStyle/>
          <a:p>
            <a:r>
              <a:rPr lang="es-ES" sz="1600" dirty="0" smtClean="0"/>
              <a:t>JACC Vol. 30, No. 5</a:t>
            </a:r>
            <a:br>
              <a:rPr lang="es-ES" sz="1600" dirty="0" smtClean="0"/>
            </a:br>
            <a:r>
              <a:rPr lang="en-US" sz="1600" dirty="0" smtClean="0"/>
              <a:t>November 1, 1997:1374–83</a:t>
            </a:r>
            <a:endParaRPr lang="en-US" sz="1600" dirty="0"/>
          </a:p>
        </p:txBody>
      </p:sp>
      <p:pic>
        <p:nvPicPr>
          <p:cNvPr id="1026" name="Picture 2"/>
          <p:cNvPicPr>
            <a:picLocks noChangeAspect="1" noChangeArrowheads="1"/>
          </p:cNvPicPr>
          <p:nvPr/>
        </p:nvPicPr>
        <p:blipFill>
          <a:blip r:embed="rId2"/>
          <a:srcRect/>
          <a:stretch>
            <a:fillRect/>
          </a:stretch>
        </p:blipFill>
        <p:spPr bwMode="auto">
          <a:xfrm rot="5400000">
            <a:off x="304802" y="1066801"/>
            <a:ext cx="5486401" cy="60960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rot="5400000">
            <a:off x="4876800" y="2590800"/>
            <a:ext cx="5486400" cy="3048000"/>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0" y="0"/>
            <a:ext cx="6943725"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endParaRPr lang="en-US" dirty="0" smtClean="0"/>
          </a:p>
          <a:p>
            <a:endParaRPr lang="en-US" dirty="0"/>
          </a:p>
        </p:txBody>
      </p:sp>
      <p:sp>
        <p:nvSpPr>
          <p:cNvPr id="4" name="Rectangle 3"/>
          <p:cNvSpPr/>
          <p:nvPr/>
        </p:nvSpPr>
        <p:spPr>
          <a:xfrm>
            <a:off x="381000" y="228600"/>
            <a:ext cx="8458200" cy="2514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Residual or unrecognized additional VSD</a:t>
            </a:r>
          </a:p>
          <a:p>
            <a:pPr lvl="1">
              <a:buFont typeface="Wingdings" pitchFamily="2" charset="2"/>
              <a:buChar char="q"/>
            </a:pPr>
            <a:r>
              <a:rPr lang="en-US" sz="2400" dirty="0" smtClean="0"/>
              <a:t>Even small 3-4 mm residual VSDs -poorly tolerated because of ass. PR, non compliant RV and unprepared LV for volume overload.</a:t>
            </a:r>
          </a:p>
          <a:p>
            <a:pPr lvl="1">
              <a:buFont typeface="Wingdings" pitchFamily="2" charset="2"/>
              <a:buChar char="q"/>
            </a:pPr>
            <a:r>
              <a:rPr lang="en-US" sz="2400" dirty="0" smtClean="0"/>
              <a:t>Results in high filling  pressures.</a:t>
            </a:r>
          </a:p>
          <a:p>
            <a:pPr lvl="1">
              <a:buFont typeface="Wingdings" pitchFamily="2" charset="2"/>
              <a:buChar char="q"/>
            </a:pPr>
            <a:r>
              <a:rPr lang="en-US" sz="2400" dirty="0" smtClean="0"/>
              <a:t>PA saturation (&gt;80%)</a:t>
            </a:r>
            <a:endParaRPr lang="en-US" sz="2400" dirty="0"/>
          </a:p>
        </p:txBody>
      </p:sp>
      <p:sp>
        <p:nvSpPr>
          <p:cNvPr id="5" name="Rectangle 4"/>
          <p:cNvSpPr/>
          <p:nvPr/>
        </p:nvSpPr>
        <p:spPr>
          <a:xfrm>
            <a:off x="304800" y="2971800"/>
            <a:ext cx="8534400" cy="3352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Residual RVOT Obstruction</a:t>
            </a:r>
          </a:p>
          <a:p>
            <a:pPr lvl="1">
              <a:buFont typeface="Wingdings" pitchFamily="2" charset="2"/>
              <a:buChar char="Ø"/>
            </a:pPr>
            <a:r>
              <a:rPr lang="en-US" sz="2200" dirty="0" smtClean="0"/>
              <a:t> </a:t>
            </a:r>
            <a:r>
              <a:rPr lang="en-US" sz="2400" dirty="0" smtClean="0"/>
              <a:t>Inadequate relief of </a:t>
            </a:r>
            <a:r>
              <a:rPr lang="en-US" sz="2400" dirty="0" err="1" smtClean="0"/>
              <a:t>subpulmonary</a:t>
            </a:r>
            <a:r>
              <a:rPr lang="en-US" sz="2400" dirty="0" smtClean="0"/>
              <a:t> obstruction or an obstructed or restrictive pulmonary vascular bed (small PAs).</a:t>
            </a:r>
          </a:p>
          <a:p>
            <a:pPr lvl="1">
              <a:buFont typeface="Wingdings" pitchFamily="2" charset="2"/>
              <a:buChar char="Ø"/>
            </a:pPr>
            <a:r>
              <a:rPr lang="en-US" sz="2400" dirty="0" smtClean="0"/>
              <a:t> Well tolerated immediate post op</a:t>
            </a:r>
          </a:p>
          <a:p>
            <a:pPr lvl="1">
              <a:buFont typeface="Wingdings" pitchFamily="2" charset="2"/>
              <a:buChar char="Ø"/>
            </a:pPr>
            <a:r>
              <a:rPr lang="en-US" sz="2400" dirty="0" smtClean="0"/>
              <a:t> Present with murmur and raised RV pressure</a:t>
            </a:r>
          </a:p>
          <a:p>
            <a:pPr lvl="1">
              <a:buFont typeface="Wingdings" pitchFamily="2" charset="2"/>
              <a:buChar char="Ø"/>
            </a:pPr>
            <a:r>
              <a:rPr lang="en-US" sz="2400" dirty="0" smtClean="0"/>
              <a:t> In long term is associated with RV dysfunction, arrhythmia and need for re operation.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Ventricular dysfunction- restrictive physiology</a:t>
            </a:r>
            <a:endParaRPr lang="en-US" sz="3200" dirty="0"/>
          </a:p>
        </p:txBody>
      </p:sp>
      <p:sp>
        <p:nvSpPr>
          <p:cNvPr id="3" name="Content Placeholder 2"/>
          <p:cNvSpPr>
            <a:spLocks noGrp="1"/>
          </p:cNvSpPr>
          <p:nvPr>
            <p:ph sz="quarter" idx="1"/>
          </p:nvPr>
        </p:nvSpPr>
        <p:spPr/>
        <p:txBody>
          <a:bodyPr>
            <a:normAutofit/>
          </a:bodyPr>
          <a:lstStyle/>
          <a:p>
            <a:r>
              <a:rPr lang="en-US" sz="3200" dirty="0" smtClean="0"/>
              <a:t>Low cardiac output (C.O.)</a:t>
            </a:r>
          </a:p>
          <a:p>
            <a:pPr lvl="1"/>
            <a:r>
              <a:rPr lang="en-US" dirty="0" smtClean="0"/>
              <a:t>RV systolic dysfunction due to post op stunning (esp. if </a:t>
            </a:r>
            <a:r>
              <a:rPr lang="en-US" dirty="0" err="1" smtClean="0"/>
              <a:t>ventriculotomy</a:t>
            </a:r>
            <a:r>
              <a:rPr lang="en-US" dirty="0" smtClean="0"/>
              <a:t> is done).</a:t>
            </a:r>
          </a:p>
          <a:p>
            <a:pPr lvl="1"/>
            <a:r>
              <a:rPr lang="en-US" dirty="0" smtClean="0"/>
              <a:t>severe PR.</a:t>
            </a:r>
          </a:p>
          <a:p>
            <a:pPr>
              <a:lnSpc>
                <a:spcPct val="80000"/>
              </a:lnSpc>
            </a:pPr>
            <a:r>
              <a:rPr lang="en-US" sz="2700" dirty="0" smtClean="0"/>
              <a:t>Manifests as  elevated CVP, </a:t>
            </a:r>
            <a:r>
              <a:rPr lang="en-US" sz="2700" dirty="0" err="1" smtClean="0"/>
              <a:t>Hepatomegaly</a:t>
            </a:r>
            <a:r>
              <a:rPr lang="en-US" sz="2700" dirty="0" smtClean="0"/>
              <a:t>, edema and pleural effusions. Usually recovers in 3- 5 DAYS.</a:t>
            </a:r>
            <a:endParaRPr lang="en-US" sz="2700" dirty="0" smtClean="0">
              <a:solidFill>
                <a:srgbClr val="FF0000"/>
              </a:solidFill>
            </a:endParaRPr>
          </a:p>
          <a:p>
            <a:pPr>
              <a:lnSpc>
                <a:spcPct val="80000"/>
              </a:lnSpc>
            </a:pPr>
            <a:r>
              <a:rPr lang="en-US" sz="2700" dirty="0" smtClean="0"/>
              <a:t>Treatment- </a:t>
            </a:r>
          </a:p>
          <a:p>
            <a:pPr lvl="1">
              <a:lnSpc>
                <a:spcPct val="80000"/>
              </a:lnSpc>
              <a:buFont typeface="Wingdings" pitchFamily="2" charset="2"/>
              <a:buChar char="§"/>
            </a:pPr>
            <a:r>
              <a:rPr lang="en-US" sz="2400" dirty="0" smtClean="0"/>
              <a:t>	Drugs- diuretics, </a:t>
            </a:r>
            <a:r>
              <a:rPr lang="en-US" sz="2400" dirty="0" err="1" smtClean="0"/>
              <a:t>digoxin</a:t>
            </a:r>
            <a:r>
              <a:rPr lang="en-US" sz="2400" dirty="0" smtClean="0"/>
              <a:t>, </a:t>
            </a:r>
            <a:r>
              <a:rPr lang="en-US" sz="2400" dirty="0" err="1" smtClean="0"/>
              <a:t>ionotropes</a:t>
            </a:r>
            <a:r>
              <a:rPr lang="en-US" sz="2400" dirty="0" smtClean="0"/>
              <a:t> and </a:t>
            </a:r>
            <a:r>
              <a:rPr lang="en-US" sz="2400" dirty="0" err="1" smtClean="0"/>
              <a:t>ionodilators</a:t>
            </a:r>
            <a:r>
              <a:rPr lang="en-US" sz="2400" dirty="0" smtClean="0"/>
              <a:t>.</a:t>
            </a:r>
          </a:p>
          <a:p>
            <a:pPr lvl="1">
              <a:lnSpc>
                <a:spcPct val="80000"/>
              </a:lnSpc>
              <a:buFont typeface="Wingdings" pitchFamily="2" charset="2"/>
              <a:buChar char="§"/>
            </a:pPr>
            <a:r>
              <a:rPr lang="en-US" sz="2400" dirty="0" smtClean="0"/>
              <a:t>	Extended Ventilation	</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TOF- post repair.</a:t>
            </a:r>
            <a:endParaRPr lang="en-US" dirty="0"/>
          </a:p>
        </p:txBody>
      </p:sp>
      <p:sp>
        <p:nvSpPr>
          <p:cNvPr id="3" name="Content Placeholder 2"/>
          <p:cNvSpPr>
            <a:spLocks noGrp="1"/>
          </p:cNvSpPr>
          <p:nvPr>
            <p:ph sz="quarter" idx="1"/>
          </p:nvPr>
        </p:nvSpPr>
        <p:spPr>
          <a:xfrm>
            <a:off x="612648" y="1981200"/>
            <a:ext cx="8153400" cy="4419600"/>
          </a:xfrm>
        </p:spPr>
        <p:txBody>
          <a:bodyPr/>
          <a:lstStyle/>
          <a:p>
            <a:r>
              <a:rPr lang="en-US" dirty="0" smtClean="0"/>
              <a:t>Pathophysiology of repaired TOF.</a:t>
            </a:r>
          </a:p>
          <a:p>
            <a:r>
              <a:rPr lang="en-US" dirty="0" smtClean="0"/>
              <a:t>Post repair survival.</a:t>
            </a:r>
          </a:p>
          <a:p>
            <a:r>
              <a:rPr lang="en-US" dirty="0" smtClean="0"/>
              <a:t>Early outcome determinants.</a:t>
            </a:r>
          </a:p>
          <a:p>
            <a:r>
              <a:rPr lang="en-US" dirty="0" smtClean="0"/>
              <a:t>Long term outcome determinants and evaluation.</a:t>
            </a:r>
          </a:p>
          <a:p>
            <a:r>
              <a:rPr lang="en-US" dirty="0" smtClean="0"/>
              <a:t>Impact of pulmonary regurgitation and requirement of PVR.</a:t>
            </a:r>
          </a:p>
          <a:p>
            <a:r>
              <a:rPr lang="en-US" dirty="0" smtClean="0"/>
              <a:t>Arrhythmias and sudden death.</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 diastolic dysfunction</a:t>
            </a:r>
            <a:endParaRPr lang="en-US" dirty="0"/>
          </a:p>
        </p:txBody>
      </p:sp>
      <p:sp>
        <p:nvSpPr>
          <p:cNvPr id="3" name="Content Placeholder 2"/>
          <p:cNvSpPr>
            <a:spLocks noGrp="1"/>
          </p:cNvSpPr>
          <p:nvPr>
            <p:ph sz="quarter" idx="1"/>
          </p:nvPr>
        </p:nvSpPr>
        <p:spPr>
          <a:xfrm>
            <a:off x="612648" y="1600200"/>
            <a:ext cx="8153400" cy="4724400"/>
          </a:xfrm>
        </p:spPr>
        <p:txBody>
          <a:bodyPr>
            <a:normAutofit/>
          </a:bodyPr>
          <a:lstStyle/>
          <a:p>
            <a:r>
              <a:rPr lang="en-IN" sz="3200" dirty="0" err="1" smtClean="0"/>
              <a:t>Antegrade</a:t>
            </a:r>
            <a:r>
              <a:rPr lang="en-IN" sz="3200" dirty="0" smtClean="0"/>
              <a:t> late diastolic flow in the PA </a:t>
            </a:r>
            <a:r>
              <a:rPr lang="en-IN" sz="3200" dirty="0" smtClean="0">
                <a:cs typeface="Calibri"/>
              </a:rPr>
              <a:t>→</a:t>
            </a:r>
            <a:r>
              <a:rPr lang="en-IN" sz="3200" dirty="0" smtClean="0"/>
              <a:t> atrial contraction is transmitted to the PA </a:t>
            </a:r>
            <a:r>
              <a:rPr lang="en-IN" sz="3200" dirty="0" smtClean="0">
                <a:cs typeface="Calibri"/>
              </a:rPr>
              <a:t>→ </a:t>
            </a:r>
            <a:r>
              <a:rPr lang="en-IN" sz="3200" dirty="0" smtClean="0"/>
              <a:t>the stiff RV acts as a passive conduit with little or no true RV filling during the late diastole.</a:t>
            </a:r>
          </a:p>
          <a:p>
            <a:endParaRPr lang="en-IN" sz="3200" dirty="0" smtClean="0"/>
          </a:p>
        </p:txBody>
      </p:sp>
      <p:sp>
        <p:nvSpPr>
          <p:cNvPr id="4" name="Rectangle 3"/>
          <p:cNvSpPr/>
          <p:nvPr/>
        </p:nvSpPr>
        <p:spPr>
          <a:xfrm>
            <a:off x="533400" y="4495800"/>
            <a:ext cx="8077200" cy="1981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en-IN" sz="2200" dirty="0" smtClean="0">
              <a:solidFill>
                <a:schemeClr val="tx1"/>
              </a:solidFill>
              <a:cs typeface="Times New Roman" pitchFamily="18" charset="0"/>
            </a:endParaRPr>
          </a:p>
          <a:p>
            <a:pPr>
              <a:buFontTx/>
              <a:buChar char="-"/>
            </a:pPr>
            <a:endParaRPr lang="en-IN" sz="2200" dirty="0" smtClean="0">
              <a:solidFill>
                <a:schemeClr val="tx1"/>
              </a:solidFill>
              <a:cs typeface="Times New Roman" pitchFamily="18" charset="0"/>
            </a:endParaRPr>
          </a:p>
          <a:p>
            <a:pPr>
              <a:buFontTx/>
              <a:buChar char="-"/>
            </a:pPr>
            <a:endParaRPr lang="en-IN" sz="2200" dirty="0" smtClean="0">
              <a:solidFill>
                <a:schemeClr val="tx1"/>
              </a:solidFill>
              <a:cs typeface="Times New Roman" pitchFamily="18" charset="0"/>
            </a:endParaRPr>
          </a:p>
          <a:p>
            <a:pPr>
              <a:buFontTx/>
              <a:buChar char="-"/>
            </a:pPr>
            <a:r>
              <a:rPr lang="en-IN" sz="2200" dirty="0" smtClean="0">
                <a:solidFill>
                  <a:schemeClr val="tx1"/>
                </a:solidFill>
                <a:cs typeface="Times New Roman" pitchFamily="18" charset="0"/>
              </a:rPr>
              <a:t>Low cardiac output syndrome</a:t>
            </a:r>
          </a:p>
          <a:p>
            <a:pPr>
              <a:buFontTx/>
              <a:buChar char="-"/>
            </a:pPr>
            <a:r>
              <a:rPr lang="en-IN" sz="2200" dirty="0" smtClean="0">
                <a:solidFill>
                  <a:schemeClr val="tx1"/>
                </a:solidFill>
                <a:cs typeface="Times New Roman" pitchFamily="18" charset="0"/>
              </a:rPr>
              <a:t> Related to the degree of myocardial damage during repair</a:t>
            </a:r>
          </a:p>
          <a:p>
            <a:pPr>
              <a:buFontTx/>
              <a:buChar char="-"/>
            </a:pPr>
            <a:r>
              <a:rPr lang="en-US" sz="2200" dirty="0" smtClean="0">
                <a:solidFill>
                  <a:schemeClr val="tx1"/>
                </a:solidFill>
                <a:cs typeface="Times New Roman" pitchFamily="18" charset="0"/>
              </a:rPr>
              <a:t> Inversely related to age at operation</a:t>
            </a:r>
          </a:p>
          <a:p>
            <a:pPr>
              <a:buFontTx/>
              <a:buChar char="-"/>
            </a:pPr>
            <a:r>
              <a:rPr lang="en-US" sz="2200" dirty="0" smtClean="0">
                <a:solidFill>
                  <a:schemeClr val="tx1"/>
                </a:solidFill>
                <a:cs typeface="Times New Roman" pitchFamily="18" charset="0"/>
              </a:rPr>
              <a:t> Independent of type of outflow tract repair.</a:t>
            </a:r>
          </a:p>
          <a:p>
            <a:endParaRPr lang="en-US" sz="2200" dirty="0" smtClean="0">
              <a:solidFill>
                <a:schemeClr val="tx1"/>
              </a:solidFill>
              <a:cs typeface="Times New Roman" pitchFamily="18" charset="0"/>
            </a:endParaRPr>
          </a:p>
          <a:p>
            <a:endParaRPr lang="en-IN" sz="2200" dirty="0" smtClean="0">
              <a:solidFill>
                <a:schemeClr val="bg1"/>
              </a:solidFill>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Doppler examination of pulmonary arterial flow in a patient with restrictive right ventricular physiology</a:t>
            </a:r>
            <a:r>
              <a:rPr lang="en-US" dirty="0" smtClean="0"/>
              <a:t>. </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457200" y="1689714"/>
            <a:ext cx="8382000" cy="47110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a:bodyPr>
          <a:lstStyle/>
          <a:p>
            <a:r>
              <a:rPr lang="en-US" sz="2400" dirty="0" smtClean="0"/>
              <a:t>ECG-GATED CINE PHASE CONTRAST MR</a:t>
            </a:r>
            <a:br>
              <a:rPr lang="en-US" sz="2400" dirty="0" smtClean="0"/>
            </a:br>
            <a:r>
              <a:rPr lang="en-US" sz="2400" dirty="0" smtClean="0"/>
              <a:t>restrictive RV physiology</a:t>
            </a:r>
            <a:endParaRPr lang="en-US" sz="2400"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685800" y="1639503"/>
            <a:ext cx="7924800" cy="4837497"/>
          </a:xfrm>
          <a:prstGeom prst="rect">
            <a:avLst/>
          </a:prstGeom>
          <a:noFill/>
          <a:ln w="9525">
            <a:solidFill>
              <a:srgbClr val="FFFF00"/>
            </a:solid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791200" y="304800"/>
            <a:ext cx="30480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Electrophysiological abnormalities</a:t>
            </a:r>
            <a:endParaRPr lang="en-US" dirty="0"/>
          </a:p>
        </p:txBody>
      </p:sp>
      <p:sp>
        <p:nvSpPr>
          <p:cNvPr id="3" name="Content Placeholder 2"/>
          <p:cNvSpPr>
            <a:spLocks noGrp="1"/>
          </p:cNvSpPr>
          <p:nvPr>
            <p:ph sz="quarter" idx="1"/>
          </p:nvPr>
        </p:nvSpPr>
        <p:spPr/>
        <p:txBody>
          <a:bodyPr>
            <a:normAutofit fontScale="92500"/>
          </a:bodyPr>
          <a:lstStyle/>
          <a:p>
            <a:r>
              <a:rPr lang="en-US" b="1" dirty="0" smtClean="0"/>
              <a:t>Brady arrhythmias</a:t>
            </a:r>
          </a:p>
          <a:p>
            <a:pPr lvl="1">
              <a:buFont typeface="Wingdings" pitchFamily="2" charset="2"/>
              <a:buChar char="q"/>
            </a:pPr>
            <a:r>
              <a:rPr lang="en-US" dirty="0" smtClean="0"/>
              <a:t>Complete heart block (CHB) </a:t>
            </a:r>
          </a:p>
          <a:p>
            <a:pPr lvl="2">
              <a:buFont typeface="Wingdings" pitchFamily="2" charset="2"/>
              <a:buChar char="ü"/>
            </a:pPr>
            <a:r>
              <a:rPr lang="en-US" dirty="0" smtClean="0"/>
              <a:t>Usually transient, requires pacing if </a:t>
            </a:r>
            <a:r>
              <a:rPr lang="en-US" dirty="0" err="1" smtClean="0"/>
              <a:t>hemodynamically</a:t>
            </a:r>
            <a:r>
              <a:rPr lang="en-US" dirty="0" smtClean="0"/>
              <a:t> unstable.</a:t>
            </a:r>
          </a:p>
          <a:p>
            <a:pPr lvl="1">
              <a:buFont typeface="Wingdings" pitchFamily="2" charset="2"/>
              <a:buChar char="q"/>
            </a:pPr>
            <a:r>
              <a:rPr lang="en-US" dirty="0" err="1" smtClean="0"/>
              <a:t>Bifascicular</a:t>
            </a:r>
            <a:r>
              <a:rPr lang="en-US" dirty="0" smtClean="0"/>
              <a:t> block- 8-12%</a:t>
            </a:r>
          </a:p>
          <a:p>
            <a:pPr lvl="1">
              <a:buFont typeface="Wingdings" pitchFamily="2" charset="2"/>
              <a:buChar char="q"/>
            </a:pPr>
            <a:r>
              <a:rPr lang="en-US" dirty="0" smtClean="0"/>
              <a:t>RBBB- almost all cases of </a:t>
            </a:r>
            <a:r>
              <a:rPr lang="en-US" dirty="0" err="1" smtClean="0"/>
              <a:t>ventriculotomy</a:t>
            </a:r>
            <a:endParaRPr lang="en-US" dirty="0" smtClean="0"/>
          </a:p>
          <a:p>
            <a:r>
              <a:rPr lang="en-US" b="1" dirty="0" err="1" smtClean="0"/>
              <a:t>Tachy</a:t>
            </a:r>
            <a:r>
              <a:rPr lang="en-US" b="1" dirty="0" smtClean="0"/>
              <a:t> arrhythmias</a:t>
            </a:r>
          </a:p>
          <a:p>
            <a:pPr lvl="1"/>
            <a:r>
              <a:rPr lang="en-US" dirty="0" smtClean="0"/>
              <a:t>JET- AV dissociation with JR of 200-300/min.</a:t>
            </a:r>
          </a:p>
          <a:p>
            <a:pPr lvl="2">
              <a:buFont typeface="Wingdings" pitchFamily="2" charset="2"/>
              <a:buChar char="ü"/>
            </a:pPr>
            <a:r>
              <a:rPr lang="en-US" dirty="0" smtClean="0"/>
              <a:t>If </a:t>
            </a:r>
            <a:r>
              <a:rPr lang="en-US" dirty="0" err="1" smtClean="0"/>
              <a:t>hemodynamically</a:t>
            </a:r>
            <a:r>
              <a:rPr lang="en-US" dirty="0" smtClean="0"/>
              <a:t> unstable, requires  treatment  (</a:t>
            </a:r>
            <a:r>
              <a:rPr lang="en-US" dirty="0" err="1" smtClean="0"/>
              <a:t>Amiodarone</a:t>
            </a:r>
            <a:r>
              <a:rPr lang="en-US" dirty="0" smtClean="0"/>
              <a:t>, overdrive pacing, </a:t>
            </a:r>
            <a:r>
              <a:rPr lang="en-US" dirty="0" err="1" smtClean="0"/>
              <a:t>cooling,correct</a:t>
            </a:r>
            <a:r>
              <a:rPr lang="en-US" dirty="0" smtClean="0"/>
              <a:t> </a:t>
            </a:r>
            <a:r>
              <a:rPr lang="en-US" dirty="0" err="1" smtClean="0"/>
              <a:t>acidosis,electrolytes</a:t>
            </a:r>
            <a:r>
              <a:rPr lang="en-US" dirty="0" smtClean="0"/>
              <a:t>) </a:t>
            </a:r>
          </a:p>
          <a:p>
            <a:pPr lvl="1"/>
            <a:r>
              <a:rPr lang="en-US" dirty="0" smtClean="0"/>
              <a:t>Rarely VT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Complete heart block</a:t>
            </a:r>
            <a:endParaRPr lang="en-US" sz="3600" dirty="0"/>
          </a:p>
        </p:txBody>
      </p:sp>
      <p:sp>
        <p:nvSpPr>
          <p:cNvPr id="3" name="Content Placeholder 2"/>
          <p:cNvSpPr>
            <a:spLocks noGrp="1"/>
          </p:cNvSpPr>
          <p:nvPr>
            <p:ph sz="quarter" idx="1"/>
          </p:nvPr>
        </p:nvSpPr>
        <p:spPr>
          <a:xfrm>
            <a:off x="381000" y="1600200"/>
            <a:ext cx="8385048" cy="4876800"/>
          </a:xfrm>
        </p:spPr>
        <p:txBody>
          <a:bodyPr>
            <a:normAutofit fontScale="92500"/>
          </a:bodyPr>
          <a:lstStyle/>
          <a:p>
            <a:r>
              <a:rPr lang="en-US" dirty="0" smtClean="0"/>
              <a:t>The incidence of surgically acquired CHB occurred in 10% in pts operated between 1954-55. (</a:t>
            </a:r>
            <a:r>
              <a:rPr lang="en-US" i="1" dirty="0" err="1" smtClean="0"/>
              <a:t>Lillehei</a:t>
            </a:r>
            <a:r>
              <a:rPr lang="en-US" i="1" dirty="0" smtClean="0"/>
              <a:t> et al)</a:t>
            </a:r>
          </a:p>
          <a:p>
            <a:r>
              <a:rPr lang="en-US" dirty="0" smtClean="0"/>
              <a:t>Incidence came down to 0.6-1.3% according to recent trials.</a:t>
            </a:r>
          </a:p>
          <a:p>
            <a:r>
              <a:rPr lang="en-US" dirty="0" smtClean="0"/>
              <a:t>Knowledge about the course of conduction tissue and its relationship to VSD is crucial in reducing this complication.</a:t>
            </a:r>
          </a:p>
          <a:p>
            <a:r>
              <a:rPr lang="en-US" dirty="0" smtClean="0"/>
              <a:t>Transient CHB persisting beyond 3</a:t>
            </a:r>
            <a:r>
              <a:rPr lang="en-US" baseline="30000" dirty="0" smtClean="0"/>
              <a:t>rd</a:t>
            </a:r>
            <a:r>
              <a:rPr lang="en-US" dirty="0" smtClean="0"/>
              <a:t> POD-  strongly correlated with sudden death.</a:t>
            </a:r>
          </a:p>
          <a:p>
            <a:pPr>
              <a:buNone/>
            </a:pPr>
            <a:r>
              <a:rPr lang="en-US" dirty="0" smtClean="0"/>
              <a:t>   </a:t>
            </a:r>
            <a:r>
              <a:rPr lang="en-US" sz="2100" i="1" dirty="0" err="1" smtClean="0">
                <a:solidFill>
                  <a:srgbClr val="FFFF00"/>
                </a:solidFill>
              </a:rPr>
              <a:t>Hokanson</a:t>
            </a:r>
            <a:r>
              <a:rPr lang="en-US" sz="2100" i="1" dirty="0" smtClean="0">
                <a:solidFill>
                  <a:srgbClr val="FFFF00"/>
                </a:solidFill>
              </a:rPr>
              <a:t> JS, </a:t>
            </a:r>
            <a:r>
              <a:rPr lang="en-US" sz="2100" i="1" dirty="0" err="1" smtClean="0">
                <a:solidFill>
                  <a:srgbClr val="FFFF00"/>
                </a:solidFill>
              </a:rPr>
              <a:t>Moller</a:t>
            </a:r>
            <a:r>
              <a:rPr lang="en-US" sz="2100" i="1" dirty="0" smtClean="0">
                <a:solidFill>
                  <a:srgbClr val="FFFF00"/>
                </a:solidFill>
              </a:rPr>
              <a:t> JH. Significance of early transient complete heart block as a predictor of sudden death late after operative correction of </a:t>
            </a:r>
            <a:r>
              <a:rPr lang="en-US" sz="2100" i="1" dirty="0" err="1" smtClean="0">
                <a:solidFill>
                  <a:srgbClr val="FFFF00"/>
                </a:solidFill>
              </a:rPr>
              <a:t>tetralogy</a:t>
            </a:r>
            <a:r>
              <a:rPr lang="en-US" sz="2100" i="1" dirty="0" smtClean="0">
                <a:solidFill>
                  <a:srgbClr val="FFFF00"/>
                </a:solidFill>
              </a:rPr>
              <a:t> of </a:t>
            </a:r>
            <a:r>
              <a:rPr lang="en-US" sz="2100" i="1" dirty="0" err="1" smtClean="0">
                <a:solidFill>
                  <a:srgbClr val="FFFF00"/>
                </a:solidFill>
              </a:rPr>
              <a:t>Fallot</a:t>
            </a:r>
            <a:r>
              <a:rPr lang="en-US" sz="2100" i="1" dirty="0" smtClean="0">
                <a:solidFill>
                  <a:srgbClr val="FFFF00"/>
                </a:solidFill>
              </a:rPr>
              <a:t>. Am J </a:t>
            </a:r>
            <a:r>
              <a:rPr lang="en-US" sz="2100" i="1" dirty="0" err="1" smtClean="0">
                <a:solidFill>
                  <a:srgbClr val="FFFF00"/>
                </a:solidFill>
              </a:rPr>
              <a:t>Cardiol</a:t>
            </a:r>
            <a:r>
              <a:rPr lang="en-US" sz="2100" i="1" dirty="0" smtClean="0">
                <a:solidFill>
                  <a:srgbClr val="FFFF00"/>
                </a:solidFill>
              </a:rPr>
              <a:t> 2001</a:t>
            </a:r>
            <a:endParaRPr lang="en-US" sz="2100" i="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dirty="0" smtClean="0"/>
              <a:t>Late Outcomes after TOF repair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sz="3400" b="1" dirty="0" smtClean="0"/>
              <a:t>Late Outcomes after TOF repair</a:t>
            </a:r>
            <a:r>
              <a:rPr lang="en-US" sz="3400" dirty="0" smtClean="0"/>
              <a:t/>
            </a:r>
            <a:br>
              <a:rPr lang="en-US" sz="3400" dirty="0" smtClean="0"/>
            </a:br>
            <a:endParaRPr lang="en-US" sz="3400" dirty="0" smtClean="0"/>
          </a:p>
        </p:txBody>
      </p:sp>
      <p:sp>
        <p:nvSpPr>
          <p:cNvPr id="41987" name="Rectangle 3"/>
          <p:cNvSpPr>
            <a:spLocks noGrp="1" noChangeArrowheads="1"/>
          </p:cNvSpPr>
          <p:nvPr>
            <p:ph type="body" idx="1"/>
          </p:nvPr>
        </p:nvSpPr>
        <p:spPr>
          <a:xfrm>
            <a:off x="612648" y="1828800"/>
            <a:ext cx="8153400" cy="4648200"/>
          </a:xfrm>
        </p:spPr>
        <p:txBody>
          <a:bodyPr>
            <a:normAutofit lnSpcReduction="10000"/>
          </a:bodyPr>
          <a:lstStyle/>
          <a:p>
            <a:pPr eaLnBrk="1" hangingPunct="1">
              <a:lnSpc>
                <a:spcPct val="80000"/>
              </a:lnSpc>
            </a:pPr>
            <a:r>
              <a:rPr lang="en-US" sz="2800" dirty="0" smtClean="0"/>
              <a:t>Residual</a:t>
            </a:r>
          </a:p>
          <a:p>
            <a:pPr eaLnBrk="1" hangingPunct="1">
              <a:lnSpc>
                <a:spcPct val="80000"/>
              </a:lnSpc>
              <a:buFont typeface="Wingdings" pitchFamily="2" charset="2"/>
              <a:buNone/>
            </a:pPr>
            <a:r>
              <a:rPr lang="en-US" sz="2800" dirty="0" smtClean="0"/>
              <a:t>		RVOT obstruction at several levels</a:t>
            </a:r>
          </a:p>
          <a:p>
            <a:pPr eaLnBrk="1" hangingPunct="1">
              <a:lnSpc>
                <a:spcPct val="80000"/>
              </a:lnSpc>
              <a:buFont typeface="Wingdings" pitchFamily="2" charset="2"/>
              <a:buNone/>
            </a:pPr>
            <a:r>
              <a:rPr lang="en-US" sz="2800" dirty="0" smtClean="0"/>
              <a:t>		VSD: Swiss cheese/ multiple</a:t>
            </a:r>
          </a:p>
          <a:p>
            <a:pPr eaLnBrk="1" hangingPunct="1">
              <a:lnSpc>
                <a:spcPct val="80000"/>
              </a:lnSpc>
              <a:buFont typeface="Wingdings" pitchFamily="2" charset="2"/>
              <a:buNone/>
            </a:pPr>
            <a:r>
              <a:rPr lang="en-US" sz="2800" dirty="0" smtClean="0"/>
              <a:t>		RV diastolic dysfunction</a:t>
            </a:r>
          </a:p>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Sequelae</a:t>
            </a:r>
          </a:p>
          <a:p>
            <a:pPr eaLnBrk="1" hangingPunct="1">
              <a:lnSpc>
                <a:spcPct val="80000"/>
              </a:lnSpc>
              <a:buFont typeface="Wingdings" pitchFamily="2" charset="2"/>
              <a:buNone/>
            </a:pPr>
            <a:r>
              <a:rPr lang="en-US" sz="2800" dirty="0" smtClean="0"/>
              <a:t>		RV/LV dysfunction</a:t>
            </a:r>
          </a:p>
          <a:p>
            <a:pPr>
              <a:lnSpc>
                <a:spcPct val="80000"/>
              </a:lnSpc>
              <a:buNone/>
            </a:pPr>
            <a:r>
              <a:rPr lang="en-US" sz="2800" dirty="0" smtClean="0"/>
              <a:t>		Pulmonary regurgitation</a:t>
            </a:r>
          </a:p>
          <a:p>
            <a:pPr eaLnBrk="1" hangingPunct="1">
              <a:lnSpc>
                <a:spcPct val="80000"/>
              </a:lnSpc>
              <a:buFont typeface="Wingdings" pitchFamily="2" charset="2"/>
              <a:buNone/>
            </a:pPr>
            <a:r>
              <a:rPr lang="en-US" sz="2800" dirty="0" smtClean="0"/>
              <a:t>		Tricuspid regurgitation </a:t>
            </a:r>
          </a:p>
          <a:p>
            <a:pPr eaLnBrk="1" hangingPunct="1">
              <a:lnSpc>
                <a:spcPct val="80000"/>
              </a:lnSpc>
              <a:buFont typeface="Wingdings" pitchFamily="2" charset="2"/>
              <a:buNone/>
            </a:pPr>
            <a:r>
              <a:rPr lang="en-US" sz="2800" dirty="0" smtClean="0"/>
              <a:t>	      Arrhythmias</a:t>
            </a:r>
          </a:p>
          <a:p>
            <a:pPr lvl="2" eaLnBrk="1" hangingPunct="1">
              <a:lnSpc>
                <a:spcPct val="80000"/>
              </a:lnSpc>
              <a:buFont typeface="Wingdings" pitchFamily="2" charset="2"/>
              <a:buNone/>
            </a:pPr>
            <a:r>
              <a:rPr lang="en-US" sz="2900" dirty="0" smtClean="0"/>
              <a:t>		Atrial: Atrial Fl/F</a:t>
            </a:r>
          </a:p>
          <a:p>
            <a:pPr lvl="2" eaLnBrk="1" hangingPunct="1">
              <a:lnSpc>
                <a:spcPct val="80000"/>
              </a:lnSpc>
              <a:buFont typeface="Wingdings" pitchFamily="2" charset="2"/>
              <a:buNone/>
            </a:pPr>
            <a:r>
              <a:rPr lang="en-US" sz="2900" dirty="0" smtClean="0"/>
              <a:t>		Ventricular: VT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0" y="228600"/>
            <a:ext cx="1905000" cy="990600"/>
          </a:xfrm>
        </p:spPr>
        <p:txBody>
          <a:bodyPr>
            <a:normAutofit/>
          </a:bodyPr>
          <a:lstStyle/>
          <a:p>
            <a:r>
              <a:rPr lang="es-ES" sz="1600" dirty="0" smtClean="0"/>
              <a:t>JACC Vol. 30, No. 5</a:t>
            </a:r>
            <a:br>
              <a:rPr lang="es-ES" sz="1600" dirty="0" smtClean="0"/>
            </a:br>
            <a:r>
              <a:rPr lang="en-US" sz="1600" dirty="0" smtClean="0"/>
              <a:t>November 1, 1997:1374–83</a:t>
            </a:r>
            <a:endParaRPr lang="en-US" sz="1600"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0" y="1600200"/>
            <a:ext cx="9144000" cy="5105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0"/>
            <a:ext cx="6943725"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Echocardiography in adults with TOF</a:t>
            </a:r>
            <a:endParaRPr lang="en-US" dirty="0"/>
          </a:p>
        </p:txBody>
      </p:sp>
      <p:sp>
        <p:nvSpPr>
          <p:cNvPr id="3" name="Content Placeholder 2"/>
          <p:cNvSpPr>
            <a:spLocks noGrp="1"/>
          </p:cNvSpPr>
          <p:nvPr>
            <p:ph sz="quarter" idx="1"/>
          </p:nvPr>
        </p:nvSpPr>
        <p:spPr>
          <a:xfrm>
            <a:off x="381000" y="1600200"/>
            <a:ext cx="8610600" cy="4495800"/>
          </a:xfrm>
        </p:spPr>
        <p:txBody>
          <a:bodyPr>
            <a:normAutofit fontScale="92500" lnSpcReduction="10000"/>
          </a:bodyPr>
          <a:lstStyle/>
          <a:p>
            <a:endParaRPr lang="en-US" dirty="0" smtClean="0"/>
          </a:p>
          <a:p>
            <a:r>
              <a:rPr lang="en-US" dirty="0" smtClean="0"/>
              <a:t>Assessment of physiologic and hemodynamic parameters that influence outcome </a:t>
            </a:r>
          </a:p>
          <a:p>
            <a:pPr lvl="1"/>
            <a:r>
              <a:rPr lang="en-US" dirty="0" smtClean="0"/>
              <a:t>1.RV and LV size and function </a:t>
            </a:r>
          </a:p>
          <a:p>
            <a:pPr lvl="1"/>
            <a:r>
              <a:rPr lang="en-US" dirty="0" smtClean="0"/>
              <a:t>2.Pulmonary regurgitation and / or stenosis </a:t>
            </a:r>
          </a:p>
          <a:p>
            <a:pPr lvl="1"/>
            <a:r>
              <a:rPr lang="en-US" dirty="0" smtClean="0"/>
              <a:t>3.Tricuspid regurgitation </a:t>
            </a:r>
            <a:r>
              <a:rPr lang="fr-FR" dirty="0" smtClean="0"/>
              <a:t> </a:t>
            </a:r>
          </a:p>
          <a:p>
            <a:endParaRPr lang="en-US" dirty="0" smtClean="0"/>
          </a:p>
          <a:p>
            <a:r>
              <a:rPr lang="en-US" dirty="0" smtClean="0"/>
              <a:t>Assessment of anatomic criteria of unknown significance on outcomes : RVOT aneurysm, aortic dilatation and aortic regurgitation </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CMR</a:t>
            </a:r>
            <a:endParaRPr lang="en-US" dirty="0"/>
          </a:p>
        </p:txBody>
      </p:sp>
      <p:sp>
        <p:nvSpPr>
          <p:cNvPr id="3" name="Content Placeholder 2"/>
          <p:cNvSpPr>
            <a:spLocks noGrp="1"/>
          </p:cNvSpPr>
          <p:nvPr>
            <p:ph sz="quarter" idx="1"/>
          </p:nvPr>
        </p:nvSpPr>
        <p:spPr>
          <a:xfrm>
            <a:off x="228600" y="1524000"/>
            <a:ext cx="8915400" cy="5105400"/>
          </a:xfrm>
        </p:spPr>
        <p:txBody>
          <a:bodyPr>
            <a:normAutofit/>
          </a:bodyPr>
          <a:lstStyle/>
          <a:p>
            <a:r>
              <a:rPr lang="en-US" dirty="0" smtClean="0"/>
              <a:t>Quantitative assessment of LV and RV volumes, mass, SV and EF.</a:t>
            </a:r>
          </a:p>
          <a:p>
            <a:r>
              <a:rPr lang="en-US" dirty="0" smtClean="0"/>
              <a:t>Evaluation of regional wall motion abnormalities.</a:t>
            </a:r>
          </a:p>
          <a:p>
            <a:r>
              <a:rPr lang="en-US" dirty="0" smtClean="0"/>
              <a:t>Imaging the anatomy of the RVOT, pulmonary arteries, aorta and </a:t>
            </a:r>
            <a:r>
              <a:rPr lang="en-US" dirty="0" err="1" smtClean="0"/>
              <a:t>aorto</a:t>
            </a:r>
            <a:r>
              <a:rPr lang="en-US" dirty="0" smtClean="0"/>
              <a:t>-pulmonary collaterals.</a:t>
            </a:r>
          </a:p>
          <a:p>
            <a:r>
              <a:rPr lang="en-US" dirty="0" smtClean="0"/>
              <a:t>Quantification of PR, tricuspid regurgitation, cardiac output and pulmonary-to-systemic flow ratio.</a:t>
            </a:r>
          </a:p>
          <a:p>
            <a:r>
              <a:rPr lang="en-US" dirty="0" smtClean="0"/>
              <a:t>Assessment of myocardial viability with particular attention to scar tissue in the ventricular myocardium.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dirty="0" smtClean="0"/>
              <a:t>Pathophysiology of repaired TOF</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Pulmonary regurgitation</a:t>
            </a:r>
            <a:endParaRPr lang="en-US" sz="4000" dirty="0"/>
          </a:p>
        </p:txBody>
      </p:sp>
      <p:sp>
        <p:nvSpPr>
          <p:cNvPr id="3" name="Content Placeholder 2"/>
          <p:cNvSpPr>
            <a:spLocks noGrp="1"/>
          </p:cNvSpPr>
          <p:nvPr>
            <p:ph sz="quarter" idx="1"/>
          </p:nvPr>
        </p:nvSpPr>
        <p:spPr>
          <a:xfrm>
            <a:off x="381000" y="1600200"/>
            <a:ext cx="8534400" cy="4495800"/>
          </a:xfrm>
        </p:spPr>
        <p:txBody>
          <a:bodyPr>
            <a:normAutofit/>
          </a:bodyPr>
          <a:lstStyle/>
          <a:p>
            <a:r>
              <a:rPr lang="en-US" i="1" dirty="0" err="1" smtClean="0"/>
              <a:t>Shinebourne</a:t>
            </a:r>
            <a:r>
              <a:rPr lang="en-US" i="1" dirty="0" smtClean="0"/>
              <a:t> and Anderson(Paediatric Cardiology, 2002)</a:t>
            </a:r>
            <a:r>
              <a:rPr lang="en-US" dirty="0" smtClean="0"/>
              <a:t>-60% to 90% of repaired </a:t>
            </a:r>
            <a:r>
              <a:rPr lang="en-US" dirty="0" err="1" smtClean="0"/>
              <a:t>Fallot</a:t>
            </a:r>
            <a:r>
              <a:rPr lang="en-US" dirty="0" smtClean="0"/>
              <a:t> pts have some degree of pulmonary regurgitation.</a:t>
            </a:r>
          </a:p>
          <a:p>
            <a:endParaRPr lang="en-US" dirty="0" smtClean="0"/>
          </a:p>
          <a:p>
            <a:r>
              <a:rPr lang="en-US" dirty="0" smtClean="0"/>
              <a:t>Worse late outcome-</a:t>
            </a:r>
          </a:p>
          <a:p>
            <a:pPr lvl="1"/>
            <a:r>
              <a:rPr lang="en-US" dirty="0" smtClean="0"/>
              <a:t>Late age of repair</a:t>
            </a:r>
          </a:p>
          <a:p>
            <a:pPr lvl="1"/>
            <a:r>
              <a:rPr lang="en-US" dirty="0" smtClean="0"/>
              <a:t>had undergone a large right </a:t>
            </a:r>
            <a:r>
              <a:rPr lang="en-US" dirty="0" err="1" smtClean="0"/>
              <a:t>ventriculotomy</a:t>
            </a:r>
            <a:r>
              <a:rPr lang="en-US" dirty="0" smtClean="0"/>
              <a:t>, excision of extensive muscular </a:t>
            </a:r>
            <a:r>
              <a:rPr lang="en-US" dirty="0" err="1" smtClean="0"/>
              <a:t>trabeculae</a:t>
            </a:r>
            <a:r>
              <a:rPr lang="en-US" dirty="0" smtClean="0"/>
              <a:t> and a large TAP.</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Pulmonary regurgitation</a:t>
            </a:r>
            <a:endParaRPr lang="en-US" sz="4000" dirty="0"/>
          </a:p>
        </p:txBody>
      </p:sp>
      <p:sp>
        <p:nvSpPr>
          <p:cNvPr id="3" name="Content Placeholder 2"/>
          <p:cNvSpPr>
            <a:spLocks noGrp="1"/>
          </p:cNvSpPr>
          <p:nvPr>
            <p:ph sz="quarter" idx="1"/>
          </p:nvPr>
        </p:nvSpPr>
        <p:spPr>
          <a:xfrm>
            <a:off x="457200" y="1600200"/>
            <a:ext cx="8382000" cy="4495800"/>
          </a:xfrm>
        </p:spPr>
        <p:txBody>
          <a:bodyPr>
            <a:normAutofit lnSpcReduction="10000"/>
          </a:bodyPr>
          <a:lstStyle/>
          <a:p>
            <a:r>
              <a:rPr lang="en-US" dirty="0" smtClean="0"/>
              <a:t>Significant  PR -</a:t>
            </a:r>
          </a:p>
          <a:p>
            <a:pPr lvl="1"/>
            <a:r>
              <a:rPr lang="en-US" dirty="0" smtClean="0"/>
              <a:t>Right ventricular dilatation</a:t>
            </a:r>
          </a:p>
          <a:p>
            <a:pPr lvl="1"/>
            <a:r>
              <a:rPr lang="en-US" dirty="0" smtClean="0"/>
              <a:t>Impair right ventricular performance</a:t>
            </a:r>
          </a:p>
          <a:p>
            <a:pPr lvl="1"/>
            <a:r>
              <a:rPr lang="en-US" dirty="0" smtClean="0"/>
              <a:t>Tricuspid regurgitation</a:t>
            </a:r>
          </a:p>
          <a:p>
            <a:pPr lvl="1"/>
            <a:r>
              <a:rPr lang="en-US" dirty="0" smtClean="0"/>
              <a:t>Predispose to atrial flutter/fibrillation, ventricular arrhythmias and sudden cardiac death.</a:t>
            </a:r>
          </a:p>
          <a:p>
            <a:r>
              <a:rPr lang="en-US" dirty="0" smtClean="0"/>
              <a:t>Restrictive RV diastolic physiology –</a:t>
            </a:r>
          </a:p>
          <a:p>
            <a:pPr lvl="1"/>
            <a:r>
              <a:rPr lang="en-US" dirty="0" smtClean="0"/>
              <a:t>delay/inhibit progressive right ventricular dilatation and dysfunction</a:t>
            </a:r>
          </a:p>
          <a:p>
            <a:pPr lvl="1"/>
            <a:r>
              <a:rPr lang="en-US" dirty="0" smtClean="0"/>
              <a:t>by reducing the amount of pulmonary regurgitation.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Evaluation of PR: PR grade by 2D Echo</a:t>
            </a:r>
            <a:endParaRPr lang="en-US" sz="4000"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304800" y="1295400"/>
            <a:ext cx="8686800" cy="4876800"/>
          </a:xfrm>
          <a:prstGeom prst="rect">
            <a:avLst/>
          </a:prstGeom>
          <a:noFill/>
          <a:ln w="9525">
            <a:noFill/>
            <a:miter lim="800000"/>
            <a:headEnd/>
            <a:tailEnd/>
          </a:ln>
          <a:effectLst/>
        </p:spPr>
      </p:pic>
      <p:sp>
        <p:nvSpPr>
          <p:cNvPr id="5" name="TextBox 4"/>
          <p:cNvSpPr txBox="1"/>
          <p:nvPr/>
        </p:nvSpPr>
        <p:spPr>
          <a:xfrm>
            <a:off x="3962400" y="6324600"/>
            <a:ext cx="4419600" cy="369332"/>
          </a:xfrm>
          <a:prstGeom prst="rect">
            <a:avLst/>
          </a:prstGeom>
          <a:noFill/>
        </p:spPr>
        <p:txBody>
          <a:bodyPr wrap="square" rtlCol="0">
            <a:spAutoFit/>
          </a:bodyPr>
          <a:lstStyle/>
          <a:p>
            <a:r>
              <a:rPr lang="pl-PL" dirty="0" smtClean="0"/>
              <a:t>J Am Soc Echocardiogr 2003;16:777-802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33400"/>
            <a:ext cx="8153400" cy="685800"/>
          </a:xfrm>
        </p:spPr>
        <p:txBody>
          <a:bodyPr>
            <a:normAutofit fontScale="90000"/>
          </a:bodyPr>
          <a:lstStyle/>
          <a:p>
            <a:r>
              <a:rPr lang="en-US" sz="3600" b="1" dirty="0" smtClean="0"/>
              <a:t>Echocardiographic Assessment of PR. </a:t>
            </a:r>
            <a:r>
              <a:rPr lang="en-US" dirty="0" smtClean="0"/>
              <a:t/>
            </a:r>
            <a:br>
              <a:rPr lang="en-US" dirty="0" smtClean="0"/>
            </a:br>
            <a:endParaRPr lang="en-US" dirty="0"/>
          </a:p>
        </p:txBody>
      </p:sp>
      <p:sp>
        <p:nvSpPr>
          <p:cNvPr id="3" name="Content Placeholder 2"/>
          <p:cNvSpPr>
            <a:spLocks noGrp="1"/>
          </p:cNvSpPr>
          <p:nvPr>
            <p:ph sz="quarter" idx="1"/>
          </p:nvPr>
        </p:nvSpPr>
        <p:spPr>
          <a:xfrm>
            <a:off x="381000" y="1219200"/>
            <a:ext cx="8534400" cy="5638800"/>
          </a:xfrm>
        </p:spPr>
        <p:txBody>
          <a:bodyPr>
            <a:normAutofit fontScale="85000" lnSpcReduction="20000"/>
          </a:bodyPr>
          <a:lstStyle/>
          <a:p>
            <a:endParaRPr lang="en-US" sz="3400" dirty="0" smtClean="0"/>
          </a:p>
          <a:p>
            <a:r>
              <a:rPr lang="en-US" sz="3400" dirty="0" smtClean="0"/>
              <a:t>The ratio of jet width / RV outflow diameter (measured at valve level): </a:t>
            </a:r>
          </a:p>
          <a:p>
            <a:pPr lvl="1"/>
            <a:r>
              <a:rPr lang="en-US" dirty="0" smtClean="0"/>
              <a:t>mild ≤1/3</a:t>
            </a:r>
          </a:p>
          <a:p>
            <a:pPr lvl="1"/>
            <a:r>
              <a:rPr lang="en-US" dirty="0" smtClean="0"/>
              <a:t>moderate 1/3 -2/3</a:t>
            </a:r>
          </a:p>
          <a:p>
            <a:pPr lvl="1"/>
            <a:r>
              <a:rPr lang="en-US" dirty="0" smtClean="0"/>
              <a:t>severe ≥ 2/3 </a:t>
            </a:r>
          </a:p>
          <a:p>
            <a:pPr lvl="1"/>
            <a:endParaRPr lang="en-US" dirty="0" smtClean="0"/>
          </a:p>
          <a:p>
            <a:r>
              <a:rPr lang="en-US" sz="3100" dirty="0" smtClean="0"/>
              <a:t>Ratio of duration of PR/ duration of diastole &lt; 0.77 correlates with PR regurgitant fraction &gt; 24.5% by CMR </a:t>
            </a:r>
          </a:p>
          <a:p>
            <a:endParaRPr lang="en-US" sz="3100" dirty="0" smtClean="0"/>
          </a:p>
          <a:p>
            <a:r>
              <a:rPr lang="en-US" sz="3100" dirty="0" smtClean="0"/>
              <a:t>Pressure half time &lt;100 ms correlates with </a:t>
            </a:r>
            <a:r>
              <a:rPr lang="en-US" sz="3100" dirty="0" err="1" smtClean="0"/>
              <a:t>hemodynamically</a:t>
            </a:r>
            <a:r>
              <a:rPr lang="en-US" sz="3100" dirty="0" smtClean="0"/>
              <a:t> significant PR </a:t>
            </a:r>
          </a:p>
          <a:p>
            <a:endParaRPr lang="en-US" sz="3100" dirty="0" smtClean="0"/>
          </a:p>
          <a:p>
            <a:r>
              <a:rPr lang="en-US" sz="3100" dirty="0" smtClean="0"/>
              <a:t>Presence of diastolic flow reversal in branch pulmonary arteries is associated with </a:t>
            </a:r>
            <a:r>
              <a:rPr lang="en-US" sz="3100" dirty="0" err="1" smtClean="0"/>
              <a:t>hemodynamically</a:t>
            </a:r>
            <a:r>
              <a:rPr lang="en-US" sz="3100" dirty="0" smtClean="0"/>
              <a:t> significant PR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Color flow and CW Doppler </a:t>
            </a:r>
            <a:endParaRPr lang="en-US" sz="3600"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228600" y="1600200"/>
            <a:ext cx="8534399"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 severity (CW Doppler) </a:t>
            </a:r>
            <a:endParaRPr lang="en-US" sz="3600" dirty="0"/>
          </a:p>
        </p:txBody>
      </p:sp>
      <p:sp>
        <p:nvSpPr>
          <p:cNvPr id="3" name="Content Placeholder 2"/>
          <p:cNvSpPr>
            <a:spLocks noGrp="1"/>
          </p:cNvSpPr>
          <p:nvPr>
            <p:ph sz="quarter" idx="1"/>
          </p:nvPr>
        </p:nvSpPr>
        <p:spPr>
          <a:xfrm>
            <a:off x="609600" y="1219200"/>
            <a:ext cx="8153400" cy="4648200"/>
          </a:xfrm>
        </p:spPr>
        <p:txBody>
          <a:bodyPr>
            <a:normAutofit fontScale="70000" lnSpcReduction="20000"/>
          </a:bodyPr>
          <a:lstStyle/>
          <a:p>
            <a:endParaRPr lang="en-US" dirty="0" smtClean="0"/>
          </a:p>
          <a:p>
            <a:r>
              <a:rPr lang="en-US" sz="3200" b="1" dirty="0" smtClean="0"/>
              <a:t>PR duration</a:t>
            </a:r>
            <a:r>
              <a:rPr lang="en-US" sz="3200" dirty="0" smtClean="0"/>
              <a:t>: from the onset in early diastole to the end of the PR Doppler signal </a:t>
            </a:r>
          </a:p>
          <a:p>
            <a:r>
              <a:rPr lang="en-US" sz="3200" b="1" dirty="0" smtClean="0"/>
              <a:t>Total diastolic time</a:t>
            </a:r>
            <a:r>
              <a:rPr lang="en-US" sz="3200" dirty="0" smtClean="0"/>
              <a:t>: measured from the end of forward </a:t>
            </a:r>
            <a:r>
              <a:rPr lang="en-US" sz="3200" dirty="0" err="1" smtClean="0"/>
              <a:t>pul</a:t>
            </a:r>
            <a:r>
              <a:rPr lang="en-US" sz="3200" dirty="0" smtClean="0"/>
              <a:t> flow (coinciding with the onset of the retrograde PR flow) to the beginning of the next forward pulmonary flow curve </a:t>
            </a:r>
          </a:p>
          <a:p>
            <a:endParaRPr lang="en-US" dirty="0" smtClean="0"/>
          </a:p>
          <a:p>
            <a:r>
              <a:rPr lang="en-US" sz="3200" dirty="0" smtClean="0"/>
              <a:t>The ratio btw duration of PR and total diastolic time </a:t>
            </a:r>
            <a:r>
              <a:rPr lang="en-US" sz="3200" b="1" dirty="0" smtClean="0"/>
              <a:t>= PR index </a:t>
            </a:r>
            <a:r>
              <a:rPr lang="en-US" sz="3200" dirty="0" smtClean="0"/>
              <a:t>(</a:t>
            </a:r>
            <a:r>
              <a:rPr lang="en-US" sz="3200" dirty="0" err="1" smtClean="0"/>
              <a:t>Pri</a:t>
            </a:r>
            <a:r>
              <a:rPr lang="en-US" sz="3200" dirty="0" smtClean="0"/>
              <a:t>) </a:t>
            </a:r>
          </a:p>
          <a:p>
            <a:endParaRPr lang="en-US" dirty="0" smtClean="0"/>
          </a:p>
          <a:p>
            <a:pPr lvl="1"/>
            <a:r>
              <a:rPr lang="en-US" dirty="0" smtClean="0"/>
              <a:t>Mild : through diastole </a:t>
            </a:r>
          </a:p>
          <a:p>
            <a:pPr lvl="1"/>
            <a:endParaRPr lang="en-US" dirty="0" smtClean="0"/>
          </a:p>
          <a:p>
            <a:pPr lvl="1"/>
            <a:r>
              <a:rPr lang="en-US" dirty="0" smtClean="0"/>
              <a:t>Moderate: late diastole </a:t>
            </a:r>
          </a:p>
          <a:p>
            <a:pPr lvl="1"/>
            <a:endParaRPr lang="en-US" dirty="0" smtClean="0"/>
          </a:p>
          <a:p>
            <a:pPr lvl="1"/>
            <a:r>
              <a:rPr lang="en-US" dirty="0" smtClean="0"/>
              <a:t>Severe: mid-diastole or earlier </a:t>
            </a:r>
          </a:p>
        </p:txBody>
      </p:sp>
      <p:sp>
        <p:nvSpPr>
          <p:cNvPr id="5" name="Rectangle 4"/>
          <p:cNvSpPr/>
          <p:nvPr/>
        </p:nvSpPr>
        <p:spPr>
          <a:xfrm>
            <a:off x="4495800" y="4038600"/>
            <a:ext cx="4648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2"/>
          <a:srcRect/>
          <a:stretch>
            <a:fillRect/>
          </a:stretch>
        </p:blipFill>
        <p:spPr bwMode="auto">
          <a:xfrm>
            <a:off x="4495799" y="4038600"/>
            <a:ext cx="4648201" cy="2819400"/>
          </a:xfrm>
          <a:prstGeom prst="rect">
            <a:avLst/>
          </a:prstGeom>
          <a:noFill/>
          <a:ln w="9525">
            <a:noFill/>
            <a:miter lim="800000"/>
            <a:headEnd/>
            <a:tailEnd/>
          </a:ln>
          <a:effectLst/>
        </p:spPr>
      </p:pic>
      <p:sp>
        <p:nvSpPr>
          <p:cNvPr id="7" name="TextBox 6"/>
          <p:cNvSpPr txBox="1"/>
          <p:nvPr/>
        </p:nvSpPr>
        <p:spPr>
          <a:xfrm>
            <a:off x="457200" y="6477000"/>
            <a:ext cx="3581400" cy="369332"/>
          </a:xfrm>
          <a:prstGeom prst="rect">
            <a:avLst/>
          </a:prstGeom>
          <a:noFill/>
        </p:spPr>
        <p:txBody>
          <a:bodyPr wrap="square" rtlCol="0">
            <a:spAutoFit/>
          </a:bodyPr>
          <a:lstStyle/>
          <a:p>
            <a:r>
              <a:rPr lang="en-US" dirty="0" smtClean="0"/>
              <a:t>Am Heart J 2004;147:165–172 </a:t>
            </a:r>
          </a:p>
        </p:txBody>
      </p:sp>
      <p:sp>
        <p:nvSpPr>
          <p:cNvPr id="9" name="TextBox 8"/>
          <p:cNvSpPr txBox="1"/>
          <p:nvPr/>
        </p:nvSpPr>
        <p:spPr>
          <a:xfrm>
            <a:off x="762000" y="5867400"/>
            <a:ext cx="3124200" cy="677108"/>
          </a:xfrm>
          <a:prstGeom prst="rect">
            <a:avLst/>
          </a:prstGeom>
          <a:solidFill>
            <a:schemeClr val="accent6">
              <a:lumMod val="50000"/>
            </a:schemeClr>
          </a:solidFill>
        </p:spPr>
        <p:txBody>
          <a:bodyPr wrap="square" rtlCol="0">
            <a:spAutoFit/>
          </a:bodyPr>
          <a:lstStyle/>
          <a:p>
            <a:r>
              <a:rPr lang="en-US" sz="2000" b="1" dirty="0" smtClean="0"/>
              <a:t>&lt;0.77 : significant PR </a:t>
            </a:r>
          </a:p>
          <a:p>
            <a:endParaRPr lang="en-US" dirty="0"/>
          </a:p>
        </p:txBody>
      </p:sp>
      <mc:AlternateContent xmlns:mc="http://schemas.openxmlformats.org/markup-compatibility/2006">
        <mc:Choice xmlns:p14="http://schemas.microsoft.com/office/powerpoint/2010/main" Requires="p14">
          <p:contentPart p14:bwMode="auto" r:id="rId3">
            <p14:nvContentPartPr>
              <p14:cNvPr id="6148" name="Ink 4"/>
              <p14:cNvContentPartPr>
                <a14:cpLocks xmlns:a14="http://schemas.microsoft.com/office/drawing/2010/main" noRot="1" noChangeAspect="1" noEditPoints="1" noChangeArrowheads="1" noChangeShapeType="1"/>
              </p14:cNvContentPartPr>
              <p14:nvPr/>
            </p14:nvContentPartPr>
            <p14:xfrm>
              <a:off x="6680200" y="6232525"/>
              <a:ext cx="615950" cy="161925"/>
            </p14:xfrm>
          </p:contentPart>
        </mc:Choice>
        <mc:Fallback>
          <p:pic>
            <p:nvPicPr>
              <p:cNvPr id="6148" name="Ink 4"/>
              <p:cNvPicPr>
                <a:picLocks noRot="1" noChangeAspect="1" noEditPoints="1" noChangeArrowheads="1" noChangeShapeType="1"/>
              </p:cNvPicPr>
              <p:nvPr/>
            </p:nvPicPr>
            <p:blipFill>
              <a:blip r:embed="rId4"/>
              <a:stretch>
                <a:fillRect/>
              </a:stretch>
            </p:blipFill>
            <p:spPr>
              <a:xfrm>
                <a:off x="6670846" y="6223107"/>
                <a:ext cx="634659" cy="180762"/>
              </a:xfrm>
              <a:prstGeom prst="rect">
                <a:avLst/>
              </a:prstGeom>
            </p:spPr>
          </p:pic>
        </mc:Fallback>
      </mc:AlternateContent>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8153400" cy="838200"/>
          </a:xfrm>
        </p:spPr>
        <p:txBody>
          <a:bodyPr>
            <a:normAutofit fontScale="90000"/>
          </a:bodyPr>
          <a:lstStyle/>
          <a:p>
            <a:r>
              <a:rPr lang="en-US" sz="3600" dirty="0" smtClean="0"/>
              <a:t>Pressure half-time / PR </a:t>
            </a:r>
            <a:r>
              <a:rPr lang="en-US" dirty="0" smtClean="0"/>
              <a:t/>
            </a:r>
            <a:br>
              <a:rPr lang="en-US" dirty="0" smtClean="0"/>
            </a:br>
            <a:r>
              <a:rPr lang="en-US" dirty="0" smtClean="0"/>
              <a:t>                        </a:t>
            </a:r>
            <a:r>
              <a:rPr lang="pl-PL" sz="2200" dirty="0" smtClean="0"/>
              <a:t>J Am Soc Echocardiogr 2003;16:1057–1062 </a:t>
            </a:r>
            <a:endParaRPr lang="en-US" sz="2200" dirty="0"/>
          </a:p>
        </p:txBody>
      </p:sp>
      <p:pic>
        <p:nvPicPr>
          <p:cNvPr id="7170" name="Picture 2"/>
          <p:cNvPicPr>
            <a:picLocks noChangeAspect="1" noChangeArrowheads="1"/>
          </p:cNvPicPr>
          <p:nvPr/>
        </p:nvPicPr>
        <p:blipFill>
          <a:blip r:embed="rId2"/>
          <a:srcRect/>
          <a:stretch>
            <a:fillRect/>
          </a:stretch>
        </p:blipFill>
        <p:spPr bwMode="auto">
          <a:xfrm>
            <a:off x="0" y="1295399"/>
            <a:ext cx="4986215" cy="556260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953000" y="1295400"/>
            <a:ext cx="4191000" cy="4038600"/>
          </a:xfrm>
          <a:prstGeom prst="rect">
            <a:avLst/>
          </a:prstGeom>
          <a:noFill/>
          <a:ln w="9525">
            <a:noFill/>
            <a:miter lim="800000"/>
            <a:headEnd/>
            <a:tailEnd/>
          </a:ln>
          <a:effectLst/>
        </p:spPr>
      </p:pic>
      <p:sp>
        <p:nvSpPr>
          <p:cNvPr id="7" name="TextBox 6"/>
          <p:cNvSpPr txBox="1"/>
          <p:nvPr/>
        </p:nvSpPr>
        <p:spPr>
          <a:xfrm>
            <a:off x="5181600" y="5791200"/>
            <a:ext cx="3733800" cy="430887"/>
          </a:xfrm>
          <a:prstGeom prst="rect">
            <a:avLst/>
          </a:prstGeom>
          <a:solidFill>
            <a:schemeClr val="accent6">
              <a:lumMod val="50000"/>
            </a:schemeClr>
          </a:solidFill>
        </p:spPr>
        <p:txBody>
          <a:bodyPr wrap="square" rtlCol="0">
            <a:spAutoFit/>
          </a:bodyPr>
          <a:lstStyle/>
          <a:p>
            <a:r>
              <a:rPr lang="en-US" sz="2200" b="1" dirty="0" smtClean="0"/>
              <a:t>PHT &lt; 100 ms :significant PR </a:t>
            </a:r>
            <a:endParaRPr lang="en-US" sz="2200" b="1" dirty="0"/>
          </a:p>
        </p:txBody>
      </p:sp>
      <mc:AlternateContent xmlns:mc="http://schemas.openxmlformats.org/markup-compatibility/2006">
        <mc:Choice xmlns:p14="http://schemas.microsoft.com/office/powerpoint/2010/main" Requires="p14">
          <p:contentPart p14:bwMode="auto" r:id="rId4">
            <p14:nvContentPartPr>
              <p14:cNvPr id="53250" name="Ink 2"/>
              <p14:cNvContentPartPr>
                <a14:cpLocks xmlns:a14="http://schemas.microsoft.com/office/drawing/2010/main" noRot="1" noChangeAspect="1" noEditPoints="1" noChangeArrowheads="1" noChangeShapeType="1"/>
              </p14:cNvContentPartPr>
              <p14:nvPr/>
            </p14:nvContentPartPr>
            <p14:xfrm>
              <a:off x="2946400" y="5375275"/>
              <a:ext cx="260350" cy="509588"/>
            </p14:xfrm>
          </p:contentPart>
        </mc:Choice>
        <mc:Fallback>
          <p:pic>
            <p:nvPicPr>
              <p:cNvPr id="53250" name="Ink 2"/>
              <p:cNvPicPr>
                <a:picLocks noRot="1" noChangeAspect="1" noEditPoints="1" noChangeArrowheads="1" noChangeShapeType="1"/>
              </p:cNvPicPr>
              <p:nvPr/>
            </p:nvPicPr>
            <p:blipFill>
              <a:blip r:embed="rId5"/>
              <a:stretch>
                <a:fillRect/>
              </a:stretch>
            </p:blipFill>
            <p:spPr>
              <a:xfrm>
                <a:off x="2936998" y="5365912"/>
                <a:ext cx="279153" cy="52831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3251" name="Ink 3"/>
              <p14:cNvContentPartPr>
                <a14:cpLocks xmlns:a14="http://schemas.microsoft.com/office/drawing/2010/main" noRot="1" noChangeAspect="1" noEditPoints="1" noChangeArrowheads="1" noChangeShapeType="1"/>
              </p14:cNvContentPartPr>
              <p14:nvPr/>
            </p14:nvContentPartPr>
            <p14:xfrm>
              <a:off x="3963988" y="5429250"/>
              <a:ext cx="242887" cy="544513"/>
            </p14:xfrm>
          </p:contentPart>
        </mc:Choice>
        <mc:Fallback>
          <p:pic>
            <p:nvPicPr>
              <p:cNvPr id="53251" name="Ink 3"/>
              <p:cNvPicPr>
                <a:picLocks noRot="1" noChangeAspect="1" noEditPoints="1" noChangeArrowheads="1" noChangeShapeType="1"/>
              </p:cNvPicPr>
              <p:nvPr/>
            </p:nvPicPr>
            <p:blipFill>
              <a:blip r:embed="rId7"/>
              <a:stretch>
                <a:fillRect/>
              </a:stretch>
            </p:blipFill>
            <p:spPr>
              <a:xfrm>
                <a:off x="3954577" y="5419899"/>
                <a:ext cx="261710" cy="563215"/>
              </a:xfrm>
              <a:prstGeom prst="rect">
                <a:avLst/>
              </a:prstGeom>
            </p:spPr>
          </p:pic>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Autofit/>
          </a:bodyPr>
          <a:lstStyle/>
          <a:p>
            <a:r>
              <a:rPr lang="en-US" sz="2800" dirty="0" smtClean="0"/>
              <a:t>Quantifying Pulmonary Regurgitation in repaired </a:t>
            </a:r>
            <a:r>
              <a:rPr lang="en-US" sz="3200" dirty="0" smtClean="0"/>
              <a:t>TOF </a:t>
            </a:r>
            <a:endParaRPr lang="en-US" sz="3200" dirty="0"/>
          </a:p>
        </p:txBody>
      </p:sp>
      <p:pic>
        <p:nvPicPr>
          <p:cNvPr id="8194" name="Picture 2"/>
          <p:cNvPicPr>
            <a:picLocks noChangeAspect="1" noChangeArrowheads="1"/>
          </p:cNvPicPr>
          <p:nvPr/>
        </p:nvPicPr>
        <p:blipFill>
          <a:blip r:embed="rId2"/>
          <a:srcRect/>
          <a:stretch>
            <a:fillRect/>
          </a:stretch>
        </p:blipFill>
        <p:spPr bwMode="auto">
          <a:xfrm>
            <a:off x="0" y="1295400"/>
            <a:ext cx="4419599" cy="4038600"/>
          </a:xfrm>
          <a:prstGeom prst="rect">
            <a:avLst/>
          </a:prstGeom>
          <a:noFill/>
          <a:ln w="9525">
            <a:noFill/>
            <a:miter lim="800000"/>
            <a:headEnd/>
            <a:tailEnd/>
          </a:ln>
          <a:effectLst/>
        </p:spPr>
      </p:pic>
      <p:sp>
        <p:nvSpPr>
          <p:cNvPr id="6" name="TextBox 5"/>
          <p:cNvSpPr txBox="1"/>
          <p:nvPr/>
        </p:nvSpPr>
        <p:spPr>
          <a:xfrm>
            <a:off x="304800" y="5486400"/>
            <a:ext cx="8534400" cy="707886"/>
          </a:xfrm>
          <a:prstGeom prst="rect">
            <a:avLst/>
          </a:prstGeom>
          <a:solidFill>
            <a:schemeClr val="accent6">
              <a:lumMod val="50000"/>
            </a:schemeClr>
          </a:solidFill>
        </p:spPr>
        <p:txBody>
          <a:bodyPr wrap="square" rtlCol="0">
            <a:spAutoFit/>
          </a:bodyPr>
          <a:lstStyle/>
          <a:p>
            <a:pPr>
              <a:buFont typeface="Wingdings" pitchFamily="2" charset="2"/>
              <a:buChar char="Ø"/>
            </a:pPr>
            <a:r>
              <a:rPr lang="en-US" sz="2000" dirty="0" smtClean="0"/>
              <a:t>PW in MPA </a:t>
            </a:r>
          </a:p>
          <a:p>
            <a:pPr>
              <a:buFont typeface="Wingdings" pitchFamily="2" charset="2"/>
              <a:buChar char="Ø"/>
            </a:pPr>
            <a:r>
              <a:rPr lang="en-US" sz="2000" dirty="0" smtClean="0"/>
              <a:t>The ratio of diastolic / systolic time velocity integral (DSTVI)- &gt;0.72 =RF&gt;40% </a:t>
            </a:r>
            <a:endParaRPr lang="en-US" sz="2000" dirty="0"/>
          </a:p>
        </p:txBody>
      </p:sp>
      <p:sp>
        <p:nvSpPr>
          <p:cNvPr id="7" name="TextBox 6"/>
          <p:cNvSpPr txBox="1"/>
          <p:nvPr/>
        </p:nvSpPr>
        <p:spPr>
          <a:xfrm>
            <a:off x="4191000" y="6477000"/>
            <a:ext cx="4724400" cy="381000"/>
          </a:xfrm>
          <a:prstGeom prst="rect">
            <a:avLst/>
          </a:prstGeom>
          <a:noFill/>
        </p:spPr>
        <p:txBody>
          <a:bodyPr wrap="square" rtlCol="0">
            <a:spAutoFit/>
          </a:bodyPr>
          <a:lstStyle/>
          <a:p>
            <a:r>
              <a:rPr lang="en-US" i="1" dirty="0" smtClean="0"/>
              <a:t>Circ </a:t>
            </a:r>
            <a:r>
              <a:rPr lang="en-US" i="1" dirty="0" err="1" smtClean="0"/>
              <a:t>Cardiovasc</a:t>
            </a:r>
            <a:r>
              <a:rPr lang="en-US" i="1" dirty="0" smtClean="0"/>
              <a:t> Imaging 2012;5;637-643 </a:t>
            </a:r>
            <a:endParaRPr lang="en-US" dirty="0"/>
          </a:p>
        </p:txBody>
      </p:sp>
      <p:pic>
        <p:nvPicPr>
          <p:cNvPr id="8197" name="Picture 5"/>
          <p:cNvPicPr>
            <a:picLocks noChangeAspect="1" noChangeArrowheads="1"/>
          </p:cNvPicPr>
          <p:nvPr/>
        </p:nvPicPr>
        <p:blipFill>
          <a:blip r:embed="rId3"/>
          <a:srcRect/>
          <a:stretch>
            <a:fillRect/>
          </a:stretch>
        </p:blipFill>
        <p:spPr bwMode="auto">
          <a:xfrm>
            <a:off x="4419600" y="1219200"/>
            <a:ext cx="47244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t>CMR-Quantification of PR:  two distinct method </a:t>
            </a:r>
            <a:r>
              <a:rPr lang="en-US" dirty="0" smtClean="0"/>
              <a:t/>
            </a:r>
            <a:br>
              <a:rPr lang="en-US" dirty="0" smtClean="0"/>
            </a:br>
            <a:endParaRPr lang="en-US" dirty="0"/>
          </a:p>
        </p:txBody>
      </p:sp>
      <p:sp>
        <p:nvSpPr>
          <p:cNvPr id="4" name="Content Placeholder 3"/>
          <p:cNvSpPr>
            <a:spLocks noGrp="1"/>
          </p:cNvSpPr>
          <p:nvPr>
            <p:ph sz="quarter" idx="1"/>
          </p:nvPr>
        </p:nvSpPr>
        <p:spPr>
          <a:xfrm>
            <a:off x="612648" y="1371600"/>
            <a:ext cx="8153400" cy="5029200"/>
          </a:xfrm>
        </p:spPr>
        <p:txBody>
          <a:bodyPr>
            <a:normAutofit/>
          </a:bodyPr>
          <a:lstStyle/>
          <a:p>
            <a:pPr>
              <a:buNone/>
            </a:pPr>
            <a:endParaRPr lang="en-US" dirty="0" smtClean="0"/>
          </a:p>
          <a:p>
            <a:r>
              <a:rPr lang="en-US" dirty="0" smtClean="0"/>
              <a:t>Phase contrast (PC) analysis of flow through the MPA &amp; retrograde flow </a:t>
            </a:r>
          </a:p>
          <a:p>
            <a:pPr lvl="1"/>
            <a:r>
              <a:rPr lang="en-US" dirty="0" smtClean="0"/>
              <a:t>Indexed PR volume (</a:t>
            </a:r>
            <a:r>
              <a:rPr lang="en-US" dirty="0" err="1" smtClean="0"/>
              <a:t>mL</a:t>
            </a:r>
            <a:r>
              <a:rPr lang="en-US" dirty="0" smtClean="0"/>
              <a:t>/m2) and PR fraction.</a:t>
            </a:r>
          </a:p>
          <a:p>
            <a:pPr lvl="1"/>
            <a:endParaRPr lang="en-US" dirty="0" smtClean="0"/>
          </a:p>
          <a:p>
            <a:r>
              <a:rPr lang="en-US" dirty="0" smtClean="0"/>
              <a:t>Ventricular stroke volume (SV) differential measurements derived from steady-state free-precession(SSFP)cine imaging </a:t>
            </a:r>
          </a:p>
          <a:p>
            <a:pPr lvl="1"/>
            <a:r>
              <a:rPr lang="en-US" dirty="0" smtClean="0"/>
              <a:t>Indexed PR volume (RVSV –LVSV) (</a:t>
            </a:r>
            <a:r>
              <a:rPr lang="en-US" dirty="0" err="1" smtClean="0"/>
              <a:t>mL</a:t>
            </a:r>
            <a:r>
              <a:rPr lang="en-US" dirty="0" smtClean="0"/>
              <a:t>/m2)</a:t>
            </a:r>
          </a:p>
          <a:p>
            <a:pPr lvl="1"/>
            <a:r>
              <a:rPr lang="en-US" dirty="0" smtClean="0"/>
              <a:t>PR fraction (RVSV –LVSV / RVSV x 100 %) </a:t>
            </a:r>
          </a:p>
          <a:p>
            <a:endParaRPr lang="en-US" dirty="0" smtClean="0"/>
          </a:p>
          <a:p>
            <a:endParaRPr lang="en-US" dirty="0"/>
          </a:p>
        </p:txBody>
      </p:sp>
      <p:sp>
        <p:nvSpPr>
          <p:cNvPr id="5" name="TextBox 4"/>
          <p:cNvSpPr txBox="1"/>
          <p:nvPr/>
        </p:nvSpPr>
        <p:spPr>
          <a:xfrm>
            <a:off x="3352800" y="6324600"/>
            <a:ext cx="4419600" cy="369332"/>
          </a:xfrm>
          <a:prstGeom prst="rect">
            <a:avLst/>
          </a:prstGeom>
          <a:noFill/>
        </p:spPr>
        <p:txBody>
          <a:bodyPr wrap="square" rtlCol="0">
            <a:spAutoFit/>
          </a:bodyPr>
          <a:lstStyle/>
          <a:p>
            <a:r>
              <a:rPr lang="en-US" dirty="0" smtClean="0">
                <a:solidFill>
                  <a:srgbClr val="FF0000"/>
                </a:solidFill>
              </a:rPr>
              <a:t>European Heart Journal (2009) 30, 356–361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ECG-GATED CINE PHASE CONTRAST MR</a:t>
            </a:r>
            <a:endParaRPr lang="en-US" sz="3600" b="1" dirty="0"/>
          </a:p>
        </p:txBody>
      </p:sp>
      <p:pic>
        <p:nvPicPr>
          <p:cNvPr id="7170" name="Picture 2"/>
          <p:cNvPicPr>
            <a:picLocks noChangeAspect="1" noChangeArrowheads="1"/>
          </p:cNvPicPr>
          <p:nvPr/>
        </p:nvPicPr>
        <p:blipFill>
          <a:blip r:embed="rId2"/>
          <a:srcRect/>
          <a:stretch>
            <a:fillRect/>
          </a:stretch>
        </p:blipFill>
        <p:spPr bwMode="auto">
          <a:xfrm>
            <a:off x="914400" y="1295400"/>
            <a:ext cx="7239000" cy="5334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09600" y="1371600"/>
            <a:ext cx="6705600" cy="518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7171"/>
                                        </p:tgtEl>
                                      </p:cBhvr>
                                    </p:animEffect>
                                    <p:set>
                                      <p:cBhvr>
                                        <p:cTn id="12" dur="1" fill="hold">
                                          <p:stCondLst>
                                            <p:cond delay="499"/>
                                          </p:stCondLst>
                                        </p:cTn>
                                        <p:tgtEl>
                                          <p:spTgt spid="717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ox(in)">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Pulmonary Regurgitation After TOF Repair</a:t>
            </a:r>
            <a:endParaRPr lang="en-US" sz="3600" dirty="0"/>
          </a:p>
        </p:txBody>
      </p:sp>
      <p:sp>
        <p:nvSpPr>
          <p:cNvPr id="5" name="Content Placeholder 4"/>
          <p:cNvSpPr>
            <a:spLocks noGrp="1"/>
          </p:cNvSpPr>
          <p:nvPr>
            <p:ph sz="quarter" idx="1"/>
          </p:nvPr>
        </p:nvSpPr>
        <p:spPr>
          <a:xfrm>
            <a:off x="612648" y="2057400"/>
            <a:ext cx="8153400" cy="4038600"/>
          </a:xfrm>
        </p:spPr>
        <p:txBody>
          <a:bodyPr/>
          <a:lstStyle/>
          <a:p>
            <a:r>
              <a:rPr lang="en-US" dirty="0" smtClean="0"/>
              <a:t>Relief of RVOT obstruction in TOF often involves disruption of pulmonary valve integrity, which leads to PR in the majority patients.</a:t>
            </a:r>
          </a:p>
          <a:p>
            <a:endParaRPr lang="en-US" dirty="0" smtClean="0"/>
          </a:p>
          <a:p>
            <a:r>
              <a:rPr lang="en-US" dirty="0" smtClean="0"/>
              <a:t>Inevitable consequence of TAP and/or pulmonary </a:t>
            </a:r>
            <a:r>
              <a:rPr lang="en-US" dirty="0" err="1" smtClean="0"/>
              <a:t>valvotomy</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rmAutofit fontScale="90000"/>
          </a:bodyPr>
          <a:lstStyle/>
          <a:p>
            <a:r>
              <a:rPr lang="en-US" dirty="0" smtClean="0"/>
              <a:t>MRI-PR assessment      </a:t>
            </a:r>
            <a:r>
              <a:rPr lang="en-US" sz="2000" dirty="0" smtClean="0"/>
              <a:t>European Heart Journal (2009) 30, 356–361 </a:t>
            </a:r>
            <a:endParaRPr lang="en-US" dirty="0"/>
          </a:p>
        </p:txBody>
      </p:sp>
      <p:pic>
        <p:nvPicPr>
          <p:cNvPr id="50178" name="Picture 2"/>
          <p:cNvPicPr>
            <a:picLocks noChangeAspect="1" noChangeArrowheads="1"/>
          </p:cNvPicPr>
          <p:nvPr/>
        </p:nvPicPr>
        <p:blipFill>
          <a:blip r:embed="rId2"/>
          <a:srcRect/>
          <a:stretch>
            <a:fillRect/>
          </a:stretch>
        </p:blipFill>
        <p:spPr bwMode="auto">
          <a:xfrm>
            <a:off x="0" y="1524000"/>
            <a:ext cx="4572000" cy="3657600"/>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4648200" y="1524000"/>
            <a:ext cx="4495800" cy="3662363"/>
          </a:xfrm>
          <a:prstGeom prst="rect">
            <a:avLst/>
          </a:prstGeom>
          <a:noFill/>
          <a:ln w="9525">
            <a:noFill/>
            <a:miter lim="800000"/>
            <a:headEnd/>
            <a:tailEnd/>
          </a:ln>
          <a:effectLst/>
        </p:spPr>
      </p:pic>
      <p:sp>
        <p:nvSpPr>
          <p:cNvPr id="5" name="Rectangle 4"/>
          <p:cNvSpPr/>
          <p:nvPr/>
        </p:nvSpPr>
        <p:spPr>
          <a:xfrm>
            <a:off x="0" y="5257800"/>
            <a:ext cx="8915400"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PR volume and PR fraction are not </a:t>
            </a:r>
            <a:r>
              <a:rPr lang="en-US" sz="2400" dirty="0" err="1" smtClean="0"/>
              <a:t>interchangable</a:t>
            </a:r>
            <a:r>
              <a:rPr lang="en-US" sz="2400" dirty="0" smtClean="0"/>
              <a:t>. </a:t>
            </a:r>
          </a:p>
          <a:p>
            <a:r>
              <a:rPr lang="en-US" sz="2400" dirty="0" smtClean="0"/>
              <a:t>PR volume may be a more accurate reflection of RV preload and may better represent physiologically significant PR as compared with PR fraction</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Timing and indications of PVR</a:t>
            </a:r>
            <a:endParaRPr lang="en-US" sz="4000" dirty="0"/>
          </a:p>
        </p:txBody>
      </p:sp>
      <p:sp>
        <p:nvSpPr>
          <p:cNvPr id="3" name="Content Placeholder 2"/>
          <p:cNvSpPr>
            <a:spLocks noGrp="1"/>
          </p:cNvSpPr>
          <p:nvPr>
            <p:ph sz="quarter" idx="1"/>
          </p:nvPr>
        </p:nvSpPr>
        <p:spPr>
          <a:xfrm>
            <a:off x="381000" y="1600200"/>
            <a:ext cx="8534400" cy="4800600"/>
          </a:xfrm>
        </p:spPr>
        <p:txBody>
          <a:bodyPr>
            <a:normAutofit fontScale="92500" lnSpcReduction="10000"/>
          </a:bodyPr>
          <a:lstStyle/>
          <a:p>
            <a:r>
              <a:rPr lang="en-US" dirty="0" smtClean="0"/>
              <a:t>Most of the symptomatic c/c severe PR pts referred for PVR- have markedly dilated RV with RV/LV dysfunction.</a:t>
            </a:r>
          </a:p>
          <a:p>
            <a:endParaRPr lang="en-US" dirty="0" smtClean="0"/>
          </a:p>
          <a:p>
            <a:r>
              <a:rPr lang="en-US" dirty="0" smtClean="0"/>
              <a:t>Most of the pts with RV EDV&lt;150ml/m2, RV ESV &lt;82 ml/m2, RVEF&gt;48%- RV size returned to normal 1 yr post PVR.</a:t>
            </a:r>
          </a:p>
          <a:p>
            <a:endParaRPr lang="en-US" dirty="0" smtClean="0"/>
          </a:p>
          <a:p>
            <a:r>
              <a:rPr lang="en-US" dirty="0" smtClean="0"/>
              <a:t>The timing and indications for PVR- must balance the benefits of elimination of RV volume load before irreversible dysfunction occurs and the disadvantages of a premature surgical or </a:t>
            </a:r>
            <a:r>
              <a:rPr lang="en-US" dirty="0" err="1" smtClean="0"/>
              <a:t>transcatheter</a:t>
            </a:r>
            <a:r>
              <a:rPr lang="en-US" dirty="0" smtClean="0"/>
              <a:t> procedure.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Indications for Pulmonary Valve Replacement</a:t>
            </a:r>
            <a:endParaRPr lang="en-US" sz="3200" dirty="0"/>
          </a:p>
        </p:txBody>
      </p:sp>
      <p:sp>
        <p:nvSpPr>
          <p:cNvPr id="3" name="Content Placeholder 2"/>
          <p:cNvSpPr>
            <a:spLocks noGrp="1"/>
          </p:cNvSpPr>
          <p:nvPr>
            <p:ph sz="quarter" idx="1"/>
          </p:nvPr>
        </p:nvSpPr>
        <p:spPr>
          <a:xfrm>
            <a:off x="152400" y="1295400"/>
            <a:ext cx="8686800" cy="5410200"/>
          </a:xfrm>
        </p:spPr>
        <p:txBody>
          <a:bodyPr>
            <a:normAutofit fontScale="85000" lnSpcReduction="20000"/>
          </a:bodyPr>
          <a:lstStyle/>
          <a:p>
            <a:endParaRPr lang="en-US" dirty="0" smtClean="0"/>
          </a:p>
          <a:p>
            <a:r>
              <a:rPr lang="en-US" dirty="0" smtClean="0"/>
              <a:t>Moderate or severe pulmonary regurgitation (regurgitation fraction ≥25%) </a:t>
            </a:r>
          </a:p>
          <a:p>
            <a:pPr marL="571500" indent="-571500">
              <a:buNone/>
            </a:pPr>
            <a:r>
              <a:rPr lang="en-US" b="1" dirty="0" smtClean="0"/>
              <a:t>Asymptomatic patient </a:t>
            </a:r>
            <a:r>
              <a:rPr lang="en-US" dirty="0" smtClean="0"/>
              <a:t>with two or more of the following criteria </a:t>
            </a:r>
          </a:p>
          <a:p>
            <a:pPr lvl="1"/>
            <a:r>
              <a:rPr lang="en-US" dirty="0" smtClean="0"/>
              <a:t>RV end-diastolic volume index &gt;150 ml/m2 or Z-score &gt;4. (</a:t>
            </a:r>
            <a:r>
              <a:rPr lang="en-US" sz="2100" dirty="0" smtClean="0"/>
              <a:t>In patients whose body surface area falls outside published normal data: RV/LV EDV ratio &gt;2 </a:t>
            </a:r>
            <a:r>
              <a:rPr lang="en-US" dirty="0" smtClean="0"/>
              <a:t>)</a:t>
            </a:r>
          </a:p>
          <a:p>
            <a:pPr lvl="1"/>
            <a:r>
              <a:rPr lang="en-US" dirty="0" smtClean="0"/>
              <a:t>RV ESV index &gt;80 ml/m2 </a:t>
            </a:r>
          </a:p>
          <a:p>
            <a:pPr lvl="1"/>
            <a:r>
              <a:rPr lang="en-US" dirty="0" smtClean="0"/>
              <a:t>RV EF &lt;47% </a:t>
            </a:r>
          </a:p>
          <a:p>
            <a:pPr lvl="1"/>
            <a:r>
              <a:rPr lang="en-US" dirty="0" smtClean="0"/>
              <a:t>LV EF &lt;55% </a:t>
            </a:r>
          </a:p>
          <a:p>
            <a:pPr lvl="1"/>
            <a:r>
              <a:rPr lang="en-US" dirty="0" smtClean="0"/>
              <a:t>Large RVOT aneurysm </a:t>
            </a:r>
          </a:p>
          <a:p>
            <a:pPr lvl="1"/>
            <a:r>
              <a:rPr lang="en-US" dirty="0" smtClean="0"/>
              <a:t>QRS duration &gt;140 ms </a:t>
            </a:r>
          </a:p>
          <a:p>
            <a:pPr lvl="1"/>
            <a:r>
              <a:rPr lang="en-US" dirty="0" smtClean="0"/>
              <a:t>Sustained tachyarrhythmia related to right heart volume load </a:t>
            </a:r>
          </a:p>
          <a:p>
            <a:pPr lvl="1"/>
            <a:r>
              <a:rPr lang="en-US" dirty="0" smtClean="0"/>
              <a:t>Other </a:t>
            </a:r>
            <a:r>
              <a:rPr lang="en-US" dirty="0" err="1" smtClean="0"/>
              <a:t>hemodynamically</a:t>
            </a:r>
            <a:r>
              <a:rPr lang="en-US" dirty="0" smtClean="0"/>
              <a:t> significant abnormalities: RVOTO, severe branch PS, moderate TR, residual L-&gt;R shunt (</a:t>
            </a:r>
            <a:r>
              <a:rPr lang="en-US" dirty="0" err="1" smtClean="0"/>
              <a:t>Qp</a:t>
            </a:r>
            <a:r>
              <a:rPr lang="en-US" dirty="0" smtClean="0"/>
              <a:t>/Qs ≥1.5),severe AR, Severe aortic dilatation (diameter ≥5 cm)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Indications for Pulmonary Valve Replacement</a:t>
            </a:r>
            <a:endParaRPr lang="en-US" sz="3200" dirty="0"/>
          </a:p>
        </p:txBody>
      </p:sp>
      <p:sp>
        <p:nvSpPr>
          <p:cNvPr id="3" name="Content Placeholder 2"/>
          <p:cNvSpPr>
            <a:spLocks noGrp="1"/>
          </p:cNvSpPr>
          <p:nvPr>
            <p:ph sz="quarter" idx="1"/>
          </p:nvPr>
        </p:nvSpPr>
        <p:spPr/>
        <p:txBody>
          <a:bodyPr>
            <a:normAutofit fontScale="92500"/>
          </a:bodyPr>
          <a:lstStyle/>
          <a:p>
            <a:pPr>
              <a:buNone/>
            </a:pPr>
            <a:r>
              <a:rPr lang="en-US" sz="3000" dirty="0" smtClean="0"/>
              <a:t>Symptomatic patients:</a:t>
            </a:r>
          </a:p>
          <a:p>
            <a:pPr lvl="1"/>
            <a:r>
              <a:rPr lang="en-US" dirty="0" smtClean="0"/>
              <a:t>Symptoms and signs attributable to severe RV volume load documented by CMR or alternative imaging modality, fulfilling ≥1 of the quantitative criteria detailed above.</a:t>
            </a:r>
          </a:p>
          <a:p>
            <a:pPr marL="514350" indent="-514350">
              <a:buFont typeface="+mj-lt"/>
              <a:buAutoNum type="arabicPeriod"/>
            </a:pPr>
            <a:r>
              <a:rPr lang="en-US" dirty="0" smtClean="0"/>
              <a:t>Exercise intolerance not explained by extra-cardiac causes with documentation by exercise testing (≤70% predicted peak VO2 for age and gender).</a:t>
            </a:r>
          </a:p>
          <a:p>
            <a:pPr marL="514350" indent="-514350">
              <a:buFont typeface="+mj-lt"/>
              <a:buAutoNum type="arabicPeriod"/>
            </a:pPr>
            <a:r>
              <a:rPr lang="en-US" dirty="0" smtClean="0"/>
              <a:t>Signs and symptoms of heart failure. </a:t>
            </a:r>
          </a:p>
          <a:p>
            <a:pPr marL="514350" indent="-514350">
              <a:buFont typeface="+mj-lt"/>
              <a:buAutoNum type="arabicPeriod"/>
            </a:pPr>
            <a:r>
              <a:rPr lang="en-US" dirty="0" smtClean="0"/>
              <a:t>Syncope attributable to arrhythmia.</a:t>
            </a:r>
            <a:endParaRPr lang="en-US" dirty="0"/>
          </a:p>
        </p:txBody>
      </p:sp>
      <p:sp>
        <p:nvSpPr>
          <p:cNvPr id="4" name="TextBox 3"/>
          <p:cNvSpPr txBox="1"/>
          <p:nvPr/>
        </p:nvSpPr>
        <p:spPr>
          <a:xfrm>
            <a:off x="2819400" y="6019800"/>
            <a:ext cx="6324600" cy="369332"/>
          </a:xfrm>
          <a:prstGeom prst="rect">
            <a:avLst/>
          </a:prstGeom>
          <a:noFill/>
        </p:spPr>
        <p:txBody>
          <a:bodyPr wrap="square" rtlCol="0">
            <a:spAutoFit/>
          </a:bodyPr>
          <a:lstStyle/>
          <a:p>
            <a:r>
              <a:rPr lang="en-US" dirty="0" err="1" smtClean="0"/>
              <a:t>Geva</a:t>
            </a:r>
            <a:r>
              <a:rPr lang="en-US" dirty="0" smtClean="0"/>
              <a:t> Journal of Cardiovascular Magnetic Resonance 2011, 13:9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Indications for Pulmonary Valve Replacement</a:t>
            </a:r>
            <a:endParaRPr lang="en-US" sz="3200" dirty="0"/>
          </a:p>
        </p:txBody>
      </p:sp>
      <p:sp>
        <p:nvSpPr>
          <p:cNvPr id="3" name="Content Placeholder 2"/>
          <p:cNvSpPr>
            <a:spLocks noGrp="1"/>
          </p:cNvSpPr>
          <p:nvPr>
            <p:ph sz="quarter" idx="1"/>
          </p:nvPr>
        </p:nvSpPr>
        <p:spPr/>
        <p:txBody>
          <a:bodyPr>
            <a:normAutofit/>
          </a:bodyPr>
          <a:lstStyle/>
          <a:p>
            <a:pPr>
              <a:buNone/>
            </a:pPr>
            <a:r>
              <a:rPr lang="en-US" sz="3200" dirty="0" smtClean="0"/>
              <a:t>Special considerations:</a:t>
            </a:r>
          </a:p>
          <a:p>
            <a:pPr>
              <a:buNone/>
            </a:pPr>
            <a:r>
              <a:rPr lang="en-US" dirty="0" smtClean="0"/>
              <a:t>a. Due to higher risk of adverse clinical outcomes in patients who underwent TOF repair at age ≥3 years , PVR may be considered if fulfill ≥1 of the quantitative criteria.</a:t>
            </a:r>
          </a:p>
          <a:p>
            <a:pPr>
              <a:buNone/>
            </a:pPr>
            <a:r>
              <a:rPr lang="en-US" dirty="0" smtClean="0"/>
              <a:t>b. Women with severe PR and RV dilatation and/or dysfunction may be at risk for pregnancy-related complications.</a:t>
            </a:r>
            <a:endParaRPr lang="en-US" dirty="0"/>
          </a:p>
        </p:txBody>
      </p:sp>
      <p:sp>
        <p:nvSpPr>
          <p:cNvPr id="4" name="TextBox 3"/>
          <p:cNvSpPr txBox="1"/>
          <p:nvPr/>
        </p:nvSpPr>
        <p:spPr>
          <a:xfrm>
            <a:off x="2667000" y="6019800"/>
            <a:ext cx="6248400" cy="369332"/>
          </a:xfrm>
          <a:prstGeom prst="rect">
            <a:avLst/>
          </a:prstGeom>
          <a:noFill/>
        </p:spPr>
        <p:txBody>
          <a:bodyPr wrap="square" rtlCol="0">
            <a:spAutoFit/>
          </a:bodyPr>
          <a:lstStyle/>
          <a:p>
            <a:r>
              <a:rPr lang="en-US" dirty="0" err="1" smtClean="0"/>
              <a:t>Geva</a:t>
            </a:r>
            <a:r>
              <a:rPr lang="en-US" dirty="0" smtClean="0"/>
              <a:t> Journal of Cardiovascular Magnetic Resonance 2011, 13:9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PVR after TOF repair</a:t>
            </a:r>
            <a:endParaRPr lang="en-US" dirty="0"/>
          </a:p>
        </p:txBody>
      </p:sp>
      <p:pic>
        <p:nvPicPr>
          <p:cNvPr id="8194" name="Picture 2"/>
          <p:cNvPicPr>
            <a:picLocks noGrp="1" noChangeAspect="1" noChangeArrowheads="1"/>
          </p:cNvPicPr>
          <p:nvPr>
            <p:ph sz="quarter" idx="1"/>
          </p:nvPr>
        </p:nvPicPr>
        <p:blipFill>
          <a:blip r:embed="rId2"/>
          <a:srcRect/>
          <a:stretch>
            <a:fillRect/>
          </a:stretch>
        </p:blipFill>
        <p:spPr bwMode="auto">
          <a:xfrm>
            <a:off x="0" y="1500737"/>
            <a:ext cx="9143999" cy="5357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rcRect l="3843" t="47152" r="63763" b="12691"/>
          <a:stretch>
            <a:fillRect/>
          </a:stretch>
        </p:blipFill>
        <p:spPr bwMode="auto">
          <a:xfrm>
            <a:off x="228600" y="1676400"/>
            <a:ext cx="4876800" cy="3962400"/>
          </a:xfrm>
          <a:prstGeom prst="rect">
            <a:avLst/>
          </a:prstGeom>
          <a:noFill/>
          <a:ln w="9525">
            <a:solidFill>
              <a:srgbClr val="FF0000"/>
            </a:solidFill>
            <a:miter lim="800000"/>
            <a:headEnd/>
            <a:tailEnd/>
          </a:ln>
          <a:effectLst/>
        </p:spPr>
      </p:pic>
      <p:sp>
        <p:nvSpPr>
          <p:cNvPr id="109571" name="Rectangle 3"/>
          <p:cNvSpPr>
            <a:spLocks noChangeArrowheads="1"/>
          </p:cNvSpPr>
          <p:nvPr/>
        </p:nvSpPr>
        <p:spPr bwMode="auto">
          <a:xfrm rot="10800000" flipV="1">
            <a:off x="285720" y="280799"/>
            <a:ext cx="8643998" cy="64633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cs typeface="Arial" charset="0"/>
              </a:rPr>
              <a:t>Surviva</a:t>
            </a:r>
            <a:r>
              <a:rPr lang="en-US" sz="3600" dirty="0" smtClean="0">
                <a:solidFill>
                  <a:schemeClr val="bg1"/>
                </a:solidFill>
                <a:cs typeface="Arial" charset="0"/>
              </a:rPr>
              <a:t>l after Pulmonary valve replacement</a:t>
            </a:r>
            <a:endParaRPr kumimoji="0" lang="en-US" sz="3600" b="0" i="0" u="none" strike="noStrike" cap="none" normalizeH="0" baseline="0" dirty="0" smtClean="0">
              <a:ln>
                <a:noFill/>
              </a:ln>
              <a:solidFill>
                <a:schemeClr val="bg1"/>
              </a:solidFill>
              <a:effectLst/>
              <a:cs typeface="Arial" charset="0"/>
            </a:endParaRPr>
          </a:p>
        </p:txBody>
      </p:sp>
      <p:pic>
        <p:nvPicPr>
          <p:cNvPr id="109572" name="Picture 4" descr="Go">
            <a:hlinkClick r:id=""/>
          </p:cNvPr>
          <p:cNvPicPr>
            <a:picLocks noChangeAspect="1" noChangeArrowheads="1"/>
          </p:cNvPicPr>
          <p:nvPr/>
        </p:nvPicPr>
        <p:blipFill>
          <a:blip r:embed="rId3"/>
          <a:srcRect/>
          <a:stretch>
            <a:fillRect/>
          </a:stretch>
        </p:blipFill>
        <p:spPr bwMode="auto">
          <a:xfrm>
            <a:off x="8208963" y="-136525"/>
            <a:ext cx="76200" cy="66675"/>
          </a:xfrm>
          <a:prstGeom prst="rect">
            <a:avLst/>
          </a:prstGeom>
          <a:noFill/>
        </p:spPr>
      </p:pic>
      <p:sp>
        <p:nvSpPr>
          <p:cNvPr id="6" name="Rectangle 5"/>
          <p:cNvSpPr/>
          <p:nvPr/>
        </p:nvSpPr>
        <p:spPr>
          <a:xfrm>
            <a:off x="5500694" y="4648200"/>
            <a:ext cx="3414140" cy="1200329"/>
          </a:xfrm>
          <a:prstGeom prst="rect">
            <a:avLst/>
          </a:prstGeom>
        </p:spPr>
        <p:txBody>
          <a:bodyPr wrap="square">
            <a:spAutoFit/>
          </a:bodyPr>
          <a:lstStyle/>
          <a:p>
            <a:r>
              <a:rPr lang="en-IN" sz="2400" dirty="0" err="1" smtClean="0">
                <a:solidFill>
                  <a:schemeClr val="tx1">
                    <a:lumMod val="95000"/>
                  </a:schemeClr>
                </a:solidFill>
                <a:latin typeface="Times New Roman" pitchFamily="18" charset="0"/>
                <a:cs typeface="Times New Roman" pitchFamily="18" charset="0"/>
              </a:rPr>
              <a:t>Yemets</a:t>
            </a:r>
            <a:r>
              <a:rPr lang="en-IN" sz="2400" dirty="0" smtClean="0">
                <a:solidFill>
                  <a:schemeClr val="tx1">
                    <a:lumMod val="95000"/>
                  </a:schemeClr>
                </a:solidFill>
                <a:latin typeface="Times New Roman" pitchFamily="18" charset="0"/>
                <a:cs typeface="Times New Roman" pitchFamily="18" charset="0"/>
              </a:rPr>
              <a:t> et al; Ann Thoracic </a:t>
            </a:r>
            <a:r>
              <a:rPr lang="en-IN" sz="2400" dirty="0" err="1" smtClean="0">
                <a:solidFill>
                  <a:schemeClr val="tx1">
                    <a:lumMod val="95000"/>
                  </a:schemeClr>
                </a:solidFill>
                <a:latin typeface="Times New Roman" pitchFamily="18" charset="0"/>
                <a:cs typeface="Times New Roman" pitchFamily="18" charset="0"/>
              </a:rPr>
              <a:t>Surg</a:t>
            </a:r>
            <a:r>
              <a:rPr lang="en-IN" sz="2400" dirty="0" smtClean="0">
                <a:solidFill>
                  <a:schemeClr val="tx1">
                    <a:lumMod val="95000"/>
                  </a:schemeClr>
                </a:solidFill>
                <a:latin typeface="Times New Roman" pitchFamily="18" charset="0"/>
                <a:cs typeface="Times New Roman" pitchFamily="18" charset="0"/>
              </a:rPr>
              <a:t> 1997; 64:526-530</a:t>
            </a:r>
            <a:endParaRPr lang="en-IN" sz="2400" dirty="0">
              <a:solidFill>
                <a:schemeClr val="tx1">
                  <a:lumMod val="95000"/>
                </a:schemeClr>
              </a:solidFill>
              <a:latin typeface="Times New Roman" pitchFamily="18" charset="0"/>
              <a:cs typeface="Times New Roman" pitchFamily="18" charset="0"/>
            </a:endParaRPr>
          </a:p>
        </p:txBody>
      </p:sp>
      <p:sp>
        <p:nvSpPr>
          <p:cNvPr id="7" name="Rectangle 6"/>
          <p:cNvSpPr/>
          <p:nvPr/>
        </p:nvSpPr>
        <p:spPr>
          <a:xfrm>
            <a:off x="5334000" y="2286000"/>
            <a:ext cx="3595718"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fontAlgn="base">
              <a:spcBef>
                <a:spcPct val="0"/>
              </a:spcBef>
              <a:spcAft>
                <a:spcPct val="0"/>
              </a:spcAft>
            </a:pPr>
            <a:r>
              <a:rPr lang="en-US" sz="2800" dirty="0" smtClean="0">
                <a:solidFill>
                  <a:schemeClr val="bg1"/>
                </a:solidFill>
                <a:cs typeface="Arial" charset="0"/>
              </a:rPr>
              <a:t>The actuarial survival: 95% ±</a:t>
            </a:r>
            <a:r>
              <a:rPr lang="en-US" sz="2800" baseline="30000" dirty="0" smtClean="0">
                <a:solidFill>
                  <a:schemeClr val="bg1"/>
                </a:solidFill>
                <a:cs typeface="Arial" charset="0"/>
              </a:rPr>
              <a:t> </a:t>
            </a:r>
            <a:r>
              <a:rPr lang="en-US" sz="2800" dirty="0" smtClean="0">
                <a:solidFill>
                  <a:schemeClr val="bg1"/>
                </a:solidFill>
                <a:cs typeface="Arial" charset="0"/>
              </a:rPr>
              <a:t>3% at 10 years</a:t>
            </a:r>
          </a:p>
          <a:p>
            <a:pPr lvl="0" fontAlgn="base">
              <a:spcBef>
                <a:spcPct val="0"/>
              </a:spcBef>
              <a:spcAft>
                <a:spcPct val="0"/>
              </a:spcAft>
            </a:pPr>
            <a:r>
              <a:rPr lang="en-US" sz="2800" dirty="0" smtClean="0">
                <a:solidFill>
                  <a:schemeClr val="bg1"/>
                </a:solidFill>
                <a:cs typeface="Arial" charset="0"/>
              </a:rPr>
              <a:t>87% ± 8% at </a:t>
            </a:r>
            <a:r>
              <a:rPr lang="en-US" sz="2800" dirty="0" smtClean="0">
                <a:solidFill>
                  <a:schemeClr val="bg1"/>
                </a:solidFill>
                <a:cs typeface="Times New Roman" pitchFamily="18" charset="0"/>
              </a:rPr>
              <a:t>15 yrs</a:t>
            </a:r>
            <a:r>
              <a:rPr lang="en-US" sz="2800" dirty="0" smtClean="0">
                <a:solidFill>
                  <a:schemeClr val="bg1"/>
                </a:solidFill>
                <a:cs typeface="Arial"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Benefits of PVR</a:t>
            </a:r>
            <a:endParaRPr lang="en-US" sz="3600" dirty="0"/>
          </a:p>
        </p:txBody>
      </p:sp>
      <p:sp>
        <p:nvSpPr>
          <p:cNvPr id="3" name="Content Placeholder 2"/>
          <p:cNvSpPr>
            <a:spLocks noGrp="1"/>
          </p:cNvSpPr>
          <p:nvPr>
            <p:ph sz="quarter" idx="1"/>
          </p:nvPr>
        </p:nvSpPr>
        <p:spPr>
          <a:xfrm>
            <a:off x="381000" y="1600200"/>
            <a:ext cx="8534400" cy="4876800"/>
          </a:xfrm>
        </p:spPr>
        <p:txBody>
          <a:bodyPr>
            <a:normAutofit lnSpcReduction="10000"/>
          </a:bodyPr>
          <a:lstStyle/>
          <a:p>
            <a:r>
              <a:rPr lang="en-US" dirty="0" smtClean="0"/>
              <a:t>Highly effective in eliminating or significantly reducing PR.</a:t>
            </a:r>
          </a:p>
          <a:p>
            <a:r>
              <a:rPr lang="en-US" dirty="0" smtClean="0"/>
              <a:t>Significant improvement in NYHA functional class.</a:t>
            </a:r>
          </a:p>
          <a:p>
            <a:r>
              <a:rPr lang="en-US" dirty="0" smtClean="0"/>
              <a:t>RV EDV and ESV reduce by 30-40% as compared with </a:t>
            </a:r>
            <a:r>
              <a:rPr lang="en-US" dirty="0" err="1" smtClean="0"/>
              <a:t>preop</a:t>
            </a:r>
            <a:r>
              <a:rPr lang="en-US" dirty="0" smtClean="0"/>
              <a:t> values.</a:t>
            </a:r>
          </a:p>
          <a:p>
            <a:r>
              <a:rPr lang="en-US" dirty="0" smtClean="0"/>
              <a:t>Degree of TR tends to improve.</a:t>
            </a:r>
          </a:p>
          <a:p>
            <a:r>
              <a:rPr lang="en-US" dirty="0" err="1" smtClean="0"/>
              <a:t>Therrien</a:t>
            </a:r>
            <a:r>
              <a:rPr lang="en-US" dirty="0" smtClean="0"/>
              <a:t> et al reported incidence of VT lower after PVR (9% </a:t>
            </a:r>
            <a:r>
              <a:rPr lang="en-US" dirty="0" err="1" smtClean="0"/>
              <a:t>vs</a:t>
            </a:r>
            <a:r>
              <a:rPr lang="en-US" dirty="0" smtClean="0"/>
              <a:t> 23%).</a:t>
            </a:r>
          </a:p>
          <a:p>
            <a:r>
              <a:rPr lang="en-US" dirty="0" smtClean="0"/>
              <a:t>Data regarding effects of PVR on </a:t>
            </a:r>
            <a:r>
              <a:rPr lang="en-US" dirty="0" err="1" smtClean="0"/>
              <a:t>QRSd</a:t>
            </a:r>
            <a:r>
              <a:rPr lang="en-US" dirty="0" smtClean="0"/>
              <a:t>, objective exercise parameters- inconsistent.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Transcatheter PVI</a:t>
            </a:r>
            <a:endParaRPr lang="en-US" dirty="0"/>
          </a:p>
        </p:txBody>
      </p:sp>
      <p:sp>
        <p:nvSpPr>
          <p:cNvPr id="3" name="Content Placeholder 2"/>
          <p:cNvSpPr>
            <a:spLocks noGrp="1"/>
          </p:cNvSpPr>
          <p:nvPr>
            <p:ph sz="quarter" idx="1"/>
          </p:nvPr>
        </p:nvSpPr>
        <p:spPr>
          <a:xfrm>
            <a:off x="228600" y="1600200"/>
            <a:ext cx="8537448" cy="4876800"/>
          </a:xfrm>
        </p:spPr>
        <p:txBody>
          <a:bodyPr/>
          <a:lstStyle/>
          <a:p>
            <a:pPr>
              <a:lnSpc>
                <a:spcPct val="80000"/>
              </a:lnSpc>
            </a:pPr>
            <a:r>
              <a:rPr lang="en-US" sz="2400" dirty="0" smtClean="0"/>
              <a:t>First reported by </a:t>
            </a:r>
            <a:r>
              <a:rPr lang="en-US" sz="2400" dirty="0" err="1" smtClean="0"/>
              <a:t>Bonhoeffer</a:t>
            </a:r>
            <a:r>
              <a:rPr lang="en-US" sz="2400" dirty="0" smtClean="0"/>
              <a:t> et al, </a:t>
            </a:r>
            <a:r>
              <a:rPr lang="en-US" sz="1600" i="1" dirty="0" smtClean="0"/>
              <a:t>Lancet</a:t>
            </a:r>
            <a:r>
              <a:rPr lang="en-US" sz="1600" dirty="0" smtClean="0"/>
              <a:t>. 2000;356:1403–1405 -  </a:t>
            </a:r>
          </a:p>
          <a:p>
            <a:pPr lvl="1">
              <a:lnSpc>
                <a:spcPct val="80000"/>
              </a:lnSpc>
            </a:pPr>
            <a:r>
              <a:rPr lang="en-US" sz="2200" dirty="0" err="1" smtClean="0"/>
              <a:t>Valved</a:t>
            </a:r>
            <a:r>
              <a:rPr lang="en-US" sz="2200" dirty="0" smtClean="0"/>
              <a:t> segment of bovine jugular vein sewn within a balloon-expandable stent </a:t>
            </a:r>
          </a:p>
          <a:p>
            <a:pPr>
              <a:lnSpc>
                <a:spcPct val="80000"/>
              </a:lnSpc>
            </a:pPr>
            <a:r>
              <a:rPr lang="en-US" sz="2400" dirty="0" smtClean="0"/>
              <a:t>Melody valve </a:t>
            </a:r>
          </a:p>
          <a:p>
            <a:pPr lvl="1">
              <a:lnSpc>
                <a:spcPct val="80000"/>
              </a:lnSpc>
            </a:pPr>
            <a:r>
              <a:rPr lang="en-US" sz="2200" dirty="0" smtClean="0"/>
              <a:t>A bovine jugular vein valve sutured within a platinum iridium stent.</a:t>
            </a:r>
          </a:p>
          <a:p>
            <a:pPr lvl="1">
              <a:lnSpc>
                <a:spcPct val="80000"/>
              </a:lnSpc>
            </a:pPr>
            <a:r>
              <a:rPr lang="en-US" sz="2200" dirty="0" smtClean="0"/>
              <a:t>One size valve (18 mm) that is crimped to 6 mm and re-expanded from 18 mm to 22 mm.</a:t>
            </a:r>
          </a:p>
          <a:p>
            <a:pPr lvl="1">
              <a:lnSpc>
                <a:spcPct val="80000"/>
              </a:lnSpc>
            </a:pPr>
            <a:r>
              <a:rPr lang="en-US" sz="2200" dirty="0" smtClean="0"/>
              <a:t>Thin, compliant leaflets open fully and close readily with a minimum of pressure.</a:t>
            </a:r>
          </a:p>
          <a:p>
            <a:pPr lvl="1">
              <a:lnSpc>
                <a:spcPct val="80000"/>
              </a:lnSpc>
            </a:pPr>
            <a:r>
              <a:rPr lang="en-US" sz="2200" dirty="0" smtClean="0"/>
              <a:t>Balloon-in-balloon catheter delivery system with a retractable PTFE  sheath covering.</a:t>
            </a:r>
          </a:p>
          <a:p>
            <a:pPr lvl="1">
              <a:lnSpc>
                <a:spcPct val="80000"/>
              </a:lnSpc>
            </a:pPr>
            <a:r>
              <a:rPr lang="en-US" sz="2200" dirty="0" smtClean="0"/>
              <a:t>Nylon inner and outer balloons available in three sizes: 18 mm, 20 mm and 22 mm. </a:t>
            </a:r>
          </a:p>
          <a:p>
            <a:pPr lvl="1">
              <a:lnSpc>
                <a:spcPct val="80000"/>
              </a:lnSpc>
            </a:pPr>
            <a:r>
              <a:rPr lang="en-US" sz="2200" dirty="0" smtClean="0"/>
              <a:t>At inflation, the inner balloon is half the diameter of the outer balloon.</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Transcatheter PVI</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Provide new non-surgical option for the treatment of failed </a:t>
            </a:r>
            <a:r>
              <a:rPr lang="en-US" dirty="0" err="1" smtClean="0"/>
              <a:t>bioprosthetic</a:t>
            </a:r>
            <a:r>
              <a:rPr lang="en-US" dirty="0" smtClean="0"/>
              <a:t> pulmonary valve.</a:t>
            </a:r>
          </a:p>
          <a:p>
            <a:endParaRPr lang="en-US" dirty="0" smtClean="0"/>
          </a:p>
          <a:p>
            <a:r>
              <a:rPr lang="en-US" dirty="0" smtClean="0"/>
              <a:t>Currently limited to mostly patients with RV-to-pulmonary artery conduits.(size and geometry of RVOT).</a:t>
            </a:r>
          </a:p>
          <a:p>
            <a:endParaRPr lang="en-US" dirty="0" smtClean="0"/>
          </a:p>
          <a:p>
            <a:r>
              <a:rPr lang="en-US" dirty="0" smtClean="0"/>
              <a:t>Further development of this technology may reduce the need for reoperation after pulmonary valve implantation.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Determinants of the degree of pulmonary regurgitation </a:t>
            </a:r>
            <a:endParaRPr lang="en-US" dirty="0"/>
          </a:p>
        </p:txBody>
      </p:sp>
      <p:sp>
        <p:nvSpPr>
          <p:cNvPr id="4" name="Content Placeholder 3"/>
          <p:cNvSpPr>
            <a:spLocks noGrp="1"/>
          </p:cNvSpPr>
          <p:nvPr>
            <p:ph sz="quarter" idx="1"/>
          </p:nvPr>
        </p:nvSpPr>
        <p:spPr>
          <a:xfrm>
            <a:off x="612648" y="1981200"/>
            <a:ext cx="8153400" cy="4114800"/>
          </a:xfrm>
        </p:spPr>
        <p:txBody>
          <a:bodyPr>
            <a:normAutofit fontScale="85000" lnSpcReduction="20000"/>
          </a:bodyPr>
          <a:lstStyle/>
          <a:p>
            <a:pPr>
              <a:buNone/>
            </a:pPr>
            <a:endParaRPr lang="en-US" dirty="0" smtClean="0"/>
          </a:p>
          <a:p>
            <a:pPr>
              <a:buNone/>
            </a:pPr>
            <a:endParaRPr lang="en-US" dirty="0" smtClean="0"/>
          </a:p>
          <a:p>
            <a:pPr>
              <a:buNone/>
            </a:pPr>
            <a:r>
              <a:rPr lang="en-US" dirty="0" smtClean="0"/>
              <a:t>(1) Regurgitation orifice area (ROA) </a:t>
            </a:r>
          </a:p>
          <a:p>
            <a:pPr>
              <a:buNone/>
            </a:pPr>
            <a:r>
              <a:rPr lang="en-US" dirty="0" smtClean="0"/>
              <a:t>(2) RV compliance </a:t>
            </a:r>
          </a:p>
          <a:p>
            <a:pPr>
              <a:buNone/>
            </a:pPr>
            <a:r>
              <a:rPr lang="en-US" dirty="0" smtClean="0"/>
              <a:t>(3) Diastolic pressure difference between the main pulmonary artery (MPA) and the RV </a:t>
            </a:r>
          </a:p>
          <a:p>
            <a:pPr>
              <a:buNone/>
            </a:pPr>
            <a:r>
              <a:rPr lang="en-US" dirty="0" smtClean="0"/>
              <a:t>(4) Capacitance of the pulmonary arteries </a:t>
            </a:r>
          </a:p>
          <a:p>
            <a:pPr>
              <a:buNone/>
            </a:pPr>
            <a:r>
              <a:rPr lang="en-US" dirty="0" smtClean="0"/>
              <a:t>(5) Duration of diastole</a:t>
            </a:r>
          </a:p>
          <a:p>
            <a:pPr>
              <a:buNone/>
            </a:pPr>
            <a:r>
              <a:rPr lang="en-US" sz="1900" dirty="0" smtClean="0"/>
              <a:t>(6) Pulmonary vascular resistance</a:t>
            </a:r>
          </a:p>
          <a:p>
            <a:pPr>
              <a:buNone/>
            </a:pPr>
            <a:r>
              <a:rPr lang="en-US" sz="1900" dirty="0" smtClean="0"/>
              <a:t>(7) LV function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304800"/>
            <a:ext cx="7543800" cy="1143000"/>
          </a:xfrm>
        </p:spPr>
        <p:txBody>
          <a:bodyPr/>
          <a:lstStyle/>
          <a:p>
            <a:pPr eaLnBrk="1" hangingPunct="1"/>
            <a:r>
              <a:rPr lang="en-US" sz="3000" smtClean="0"/>
              <a:t>Indications for Transcatheter PV placement</a:t>
            </a:r>
            <a:r>
              <a:rPr lang="en-US" sz="3400" smtClean="0"/>
              <a:t> </a:t>
            </a:r>
          </a:p>
        </p:txBody>
      </p:sp>
      <p:sp>
        <p:nvSpPr>
          <p:cNvPr id="58371" name="Rectangle 3"/>
          <p:cNvSpPr>
            <a:spLocks noGrp="1" noChangeArrowheads="1"/>
          </p:cNvSpPr>
          <p:nvPr>
            <p:ph type="body" idx="1"/>
          </p:nvPr>
        </p:nvSpPr>
        <p:spPr>
          <a:xfrm>
            <a:off x="533400" y="1600200"/>
            <a:ext cx="8229600" cy="5064125"/>
          </a:xfrm>
        </p:spPr>
        <p:txBody>
          <a:bodyPr/>
          <a:lstStyle/>
          <a:p>
            <a:pPr lvl="1" eaLnBrk="1" hangingPunct="1"/>
            <a:r>
              <a:rPr lang="en-US" dirty="0" smtClean="0"/>
              <a:t>Severe PR with RV dilation / dysfunction in FC I</a:t>
            </a:r>
          </a:p>
          <a:p>
            <a:pPr lvl="1" eaLnBrk="1" hangingPunct="1"/>
            <a:r>
              <a:rPr lang="en-US" dirty="0" smtClean="0"/>
              <a:t>moderate PR + FC II and above </a:t>
            </a:r>
          </a:p>
          <a:p>
            <a:pPr lvl="1" eaLnBrk="1" hangingPunct="1"/>
            <a:r>
              <a:rPr lang="en-US" dirty="0" smtClean="0"/>
              <a:t>RVOT gradient &gt; 40 mm Hg for FC I</a:t>
            </a:r>
          </a:p>
          <a:p>
            <a:pPr lvl="1" eaLnBrk="1" hangingPunct="1"/>
            <a:r>
              <a:rPr lang="en-US" dirty="0" smtClean="0"/>
              <a:t>RVOT gradient &gt; 35 mm Hg + FC II and above</a:t>
            </a:r>
          </a:p>
        </p:txBody>
      </p:sp>
      <p:pic>
        <p:nvPicPr>
          <p:cNvPr id="4" name="Picture 2" descr="medtronic-melody-valve"/>
          <p:cNvPicPr>
            <a:picLocks noChangeAspect="1" noChangeArrowheads="1"/>
          </p:cNvPicPr>
          <p:nvPr/>
        </p:nvPicPr>
        <p:blipFill>
          <a:blip r:embed="rId2"/>
          <a:srcRect/>
          <a:stretch>
            <a:fillRect/>
          </a:stretch>
        </p:blipFill>
        <p:spPr bwMode="auto">
          <a:xfrm>
            <a:off x="762000" y="4038600"/>
            <a:ext cx="2971800" cy="2501102"/>
          </a:xfrm>
          <a:prstGeom prst="rect">
            <a:avLst/>
          </a:prstGeom>
          <a:noFill/>
          <a:ln w="9525">
            <a:noFill/>
            <a:miter lim="800000"/>
            <a:headEnd/>
            <a:tailEnd/>
          </a:ln>
        </p:spPr>
      </p:pic>
      <p:pic>
        <p:nvPicPr>
          <p:cNvPr id="5" name="Picture 3" descr="Melody%20Valve"/>
          <p:cNvPicPr>
            <a:picLocks noChangeAspect="1" noChangeArrowheads="1"/>
          </p:cNvPicPr>
          <p:nvPr/>
        </p:nvPicPr>
        <p:blipFill>
          <a:blip r:embed="rId3"/>
          <a:srcRect/>
          <a:stretch>
            <a:fillRect/>
          </a:stretch>
        </p:blipFill>
        <p:spPr bwMode="auto">
          <a:xfrm>
            <a:off x="5181600" y="4114800"/>
            <a:ext cx="3135086"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a:srcRect l="34041" t="14062" r="14348" b="17578"/>
          <a:stretch>
            <a:fillRect/>
          </a:stretch>
        </p:blipFill>
        <p:spPr bwMode="auto">
          <a:xfrm>
            <a:off x="33656" y="0"/>
            <a:ext cx="9110344" cy="68580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a:normAutofit fontScale="90000"/>
          </a:bodyPr>
          <a:lstStyle/>
          <a:p>
            <a:r>
              <a:rPr lang="en-IN" sz="2700" dirty="0" smtClean="0">
                <a:solidFill>
                  <a:schemeClr val="tx1">
                    <a:lumMod val="95000"/>
                  </a:schemeClr>
                </a:solidFill>
                <a:ea typeface="Arial Unicode MS" pitchFamily="34" charset="-128"/>
                <a:cs typeface="Arial Unicode MS" pitchFamily="34" charset="-128"/>
              </a:rPr>
              <a:t>Lateral still-frame  PA angiograms showing PT and  RVOT before (A) and after (B) PVR</a:t>
            </a:r>
            <a:r>
              <a:rPr lang="en-IN" sz="3600" dirty="0" smtClean="0">
                <a:solidFill>
                  <a:schemeClr val="tx1">
                    <a:lumMod val="95000"/>
                  </a:schemeClr>
                </a:solidFill>
                <a:ea typeface="Arial Unicode MS" pitchFamily="34" charset="-128"/>
                <a:cs typeface="Arial Unicode MS" pitchFamily="34" charset="-128"/>
              </a:rPr>
              <a:t/>
            </a:r>
            <a:br>
              <a:rPr lang="en-IN" sz="3600" dirty="0" smtClean="0">
                <a:solidFill>
                  <a:schemeClr val="tx1">
                    <a:lumMod val="95000"/>
                  </a:schemeClr>
                </a:solidFill>
                <a:ea typeface="Arial Unicode MS" pitchFamily="34" charset="-128"/>
                <a:cs typeface="Arial Unicode MS" pitchFamily="34" charset="-128"/>
              </a:rPr>
            </a:br>
            <a:r>
              <a:rPr lang="en-IN" sz="2200" dirty="0" smtClean="0">
                <a:solidFill>
                  <a:schemeClr val="tx1">
                    <a:lumMod val="95000"/>
                  </a:schemeClr>
                </a:solidFill>
                <a:ea typeface="Arial Unicode MS" pitchFamily="34" charset="-128"/>
                <a:cs typeface="Arial Unicode MS" pitchFamily="34" charset="-128"/>
              </a:rPr>
              <a:t>Percutaneous implantation of a </a:t>
            </a:r>
            <a:r>
              <a:rPr lang="en-IN" sz="2200" dirty="0" err="1" smtClean="0">
                <a:solidFill>
                  <a:schemeClr val="tx1">
                    <a:lumMod val="95000"/>
                  </a:schemeClr>
                </a:solidFill>
                <a:ea typeface="Arial Unicode MS" pitchFamily="34" charset="-128"/>
                <a:cs typeface="Arial Unicode MS" pitchFamily="34" charset="-128"/>
              </a:rPr>
              <a:t>stented</a:t>
            </a:r>
            <a:r>
              <a:rPr lang="en-IN" sz="2200" dirty="0" smtClean="0">
                <a:solidFill>
                  <a:schemeClr val="tx1">
                    <a:lumMod val="95000"/>
                  </a:schemeClr>
                </a:solidFill>
                <a:ea typeface="Arial Unicode MS" pitchFamily="34" charset="-128"/>
                <a:cs typeface="Arial Unicode MS" pitchFamily="34" charset="-128"/>
              </a:rPr>
              <a:t> valve within the previous </a:t>
            </a:r>
            <a:r>
              <a:rPr lang="en-IN" sz="2200" dirty="0" err="1" smtClean="0">
                <a:solidFill>
                  <a:schemeClr val="tx1">
                    <a:lumMod val="95000"/>
                  </a:schemeClr>
                </a:solidFill>
                <a:ea typeface="Arial Unicode MS" pitchFamily="34" charset="-128"/>
                <a:cs typeface="Arial Unicode MS" pitchFamily="34" charset="-128"/>
              </a:rPr>
              <a:t>valved</a:t>
            </a:r>
            <a:r>
              <a:rPr lang="en-IN" sz="2200" dirty="0" smtClean="0">
                <a:solidFill>
                  <a:schemeClr val="tx1">
                    <a:lumMod val="95000"/>
                  </a:schemeClr>
                </a:solidFill>
                <a:ea typeface="Arial Unicode MS" pitchFamily="34" charset="-128"/>
                <a:cs typeface="Arial Unicode MS" pitchFamily="34" charset="-128"/>
              </a:rPr>
              <a:t> conduit. </a:t>
            </a:r>
            <a:r>
              <a:rPr lang="en-IN" dirty="0" smtClean="0">
                <a:solidFill>
                  <a:schemeClr val="bg1"/>
                </a:solidFill>
                <a:ea typeface="Arial Unicode MS" pitchFamily="34" charset="-128"/>
                <a:cs typeface="Arial Unicode MS" pitchFamily="34" charset="-128"/>
              </a:rPr>
              <a:t/>
            </a:r>
            <a:br>
              <a:rPr lang="en-IN" dirty="0" smtClean="0">
                <a:solidFill>
                  <a:schemeClr val="bg1"/>
                </a:solidFill>
                <a:ea typeface="Arial Unicode MS" pitchFamily="34" charset="-128"/>
                <a:cs typeface="Arial Unicode MS" pitchFamily="34" charset="-128"/>
              </a:rPr>
            </a:br>
            <a:endParaRPr lang="en-US" dirty="0"/>
          </a:p>
        </p:txBody>
      </p:sp>
      <p:pic>
        <p:nvPicPr>
          <p:cNvPr id="4" name="Picture 2"/>
          <p:cNvPicPr>
            <a:picLocks noGrp="1" noChangeAspect="1" noChangeArrowheads="1"/>
          </p:cNvPicPr>
          <p:nvPr>
            <p:ph sz="quarter" idx="1"/>
          </p:nvPr>
        </p:nvPicPr>
        <p:blipFill>
          <a:blip r:embed="rId2"/>
          <a:srcRect/>
          <a:stretch>
            <a:fillRect/>
          </a:stretch>
        </p:blipFill>
        <p:spPr bwMode="auto">
          <a:xfrm>
            <a:off x="0" y="1600200"/>
            <a:ext cx="9144000" cy="49530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315200" cy="990600"/>
          </a:xfrm>
        </p:spPr>
        <p:txBody>
          <a:bodyPr>
            <a:normAutofit/>
          </a:bodyPr>
          <a:lstStyle/>
          <a:p>
            <a:r>
              <a:rPr lang="en-US" sz="2800" dirty="0" smtClean="0"/>
              <a:t>US Melody valve trial</a:t>
            </a:r>
            <a:endParaRPr lang="en-US" sz="2800" dirty="0"/>
          </a:p>
        </p:txBody>
      </p:sp>
      <p:sp>
        <p:nvSpPr>
          <p:cNvPr id="9" name="TextBox 8"/>
          <p:cNvSpPr txBox="1"/>
          <p:nvPr/>
        </p:nvSpPr>
        <p:spPr>
          <a:xfrm>
            <a:off x="609600" y="1981200"/>
            <a:ext cx="8077200" cy="369332"/>
          </a:xfrm>
          <a:prstGeom prst="rect">
            <a:avLst/>
          </a:prstGeom>
          <a:noFill/>
        </p:spPr>
        <p:txBody>
          <a:bodyPr wrap="square" rtlCol="0">
            <a:spAutoFit/>
          </a:bodyPr>
          <a:lstStyle/>
          <a:p>
            <a:endParaRPr lang="en-US" dirty="0"/>
          </a:p>
        </p:txBody>
      </p:sp>
      <p:pic>
        <p:nvPicPr>
          <p:cNvPr id="35846" name="Picture 6"/>
          <p:cNvPicPr>
            <a:picLocks noChangeAspect="1" noChangeArrowheads="1"/>
          </p:cNvPicPr>
          <p:nvPr/>
        </p:nvPicPr>
        <p:blipFill>
          <a:blip r:embed="rId2"/>
          <a:srcRect/>
          <a:stretch>
            <a:fillRect/>
          </a:stretch>
        </p:blipFill>
        <p:spPr bwMode="auto">
          <a:xfrm>
            <a:off x="3505200" y="0"/>
            <a:ext cx="5638800" cy="6858000"/>
          </a:xfrm>
          <a:prstGeom prst="rect">
            <a:avLst/>
          </a:prstGeom>
          <a:noFill/>
          <a:ln w="9525">
            <a:noFill/>
            <a:miter lim="800000"/>
            <a:headEnd/>
            <a:tailEnd/>
          </a:ln>
          <a:effectLst/>
        </p:spPr>
      </p:pic>
      <p:pic>
        <p:nvPicPr>
          <p:cNvPr id="16" name="Picture 2"/>
          <p:cNvPicPr>
            <a:picLocks noChangeAspect="1" noChangeArrowheads="1"/>
          </p:cNvPicPr>
          <p:nvPr/>
        </p:nvPicPr>
        <p:blipFill>
          <a:blip r:embed="rId3"/>
          <a:srcRect/>
          <a:stretch>
            <a:fillRect/>
          </a:stretch>
        </p:blipFill>
        <p:spPr bwMode="auto">
          <a:xfrm>
            <a:off x="838200" y="1295400"/>
            <a:ext cx="6934200" cy="5562600"/>
          </a:xfrm>
          <a:prstGeom prst="rect">
            <a:avLst/>
          </a:prstGeom>
          <a:noFill/>
          <a:ln w="9525">
            <a:noFill/>
            <a:miter lim="800000"/>
            <a:headEnd/>
            <a:tailEnd/>
          </a:ln>
          <a:effectLst/>
        </p:spPr>
      </p:pic>
      <p:pic>
        <p:nvPicPr>
          <p:cNvPr id="17" name="Picture 16"/>
          <p:cNvPicPr>
            <a:picLocks noChangeAspect="1" noChangeArrowheads="1"/>
          </p:cNvPicPr>
          <p:nvPr/>
        </p:nvPicPr>
        <p:blipFill>
          <a:blip r:embed="rId4"/>
          <a:srcRect/>
          <a:stretch>
            <a:fillRect/>
          </a:stretch>
        </p:blipFill>
        <p:spPr>
          <a:xfrm>
            <a:off x="838200" y="1219200"/>
            <a:ext cx="70104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Autofit/>
          </a:bodyPr>
          <a:lstStyle/>
          <a:p>
            <a:pPr eaLnBrk="1" hangingPunct="1"/>
            <a:r>
              <a:rPr lang="en-US" sz="3200" b="1" dirty="0" smtClean="0"/>
              <a:t>Branch Pulmonary Artery Angioplasty:</a:t>
            </a:r>
            <a:br>
              <a:rPr lang="en-US" sz="3200" b="1" dirty="0" smtClean="0"/>
            </a:br>
            <a:r>
              <a:rPr lang="en-US" sz="3200" b="1" dirty="0" smtClean="0"/>
              <a:t>Indication</a:t>
            </a:r>
          </a:p>
        </p:txBody>
      </p:sp>
      <p:sp>
        <p:nvSpPr>
          <p:cNvPr id="61443" name="Content Placeholder 2"/>
          <p:cNvSpPr>
            <a:spLocks noGrp="1"/>
          </p:cNvSpPr>
          <p:nvPr>
            <p:ph sz="quarter" idx="1"/>
          </p:nvPr>
        </p:nvSpPr>
        <p:spPr/>
        <p:txBody>
          <a:bodyPr/>
          <a:lstStyle/>
          <a:p>
            <a:pPr eaLnBrk="1" hangingPunct="1"/>
            <a:r>
              <a:rPr lang="en-US" sz="2800" dirty="0" smtClean="0"/>
              <a:t>Dilation may be considered when RV pressure is more than 50% of the systemic level or at lower pressure when there is RV dysfunction. </a:t>
            </a:r>
          </a:p>
          <a:p>
            <a:pPr eaLnBrk="1" hangingPunct="1">
              <a:buFont typeface="Wingdings" pitchFamily="2" charset="2"/>
              <a:buNone/>
            </a:pPr>
            <a:endParaRPr lang="en-US" sz="2800" dirty="0" smtClean="0"/>
          </a:p>
          <a:p>
            <a:pPr eaLnBrk="1" hangingPunct="1"/>
            <a:r>
              <a:rPr lang="en-US" sz="2800" dirty="0" smtClean="0"/>
              <a:t>It may also be considered when there is unbalanced pulmonary blood flow (</a:t>
            </a:r>
            <a:r>
              <a:rPr lang="en-US" sz="2800" dirty="0" err="1" smtClean="0"/>
              <a:t>eg</a:t>
            </a:r>
            <a:r>
              <a:rPr lang="en-US" sz="2800" dirty="0" smtClean="0"/>
              <a:t>: 75% and 25%), or unexplained dyspnea with severe vascular stenosis and evidence of segmental  hypo perfusion by radionuclide studies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 ">
            <a:hlinkClick r:id="rId3"/>
          </p:cNvPr>
          <p:cNvPicPr>
            <a:picLocks noChangeAspect="1" noChangeArrowheads="1"/>
          </p:cNvPicPr>
          <p:nvPr/>
        </p:nvPicPr>
        <p:blipFill>
          <a:blip r:embed="rId4"/>
          <a:srcRect/>
          <a:stretch>
            <a:fillRect/>
          </a:stretch>
        </p:blipFill>
        <p:spPr bwMode="auto">
          <a:xfrm>
            <a:off x="228600" y="0"/>
            <a:ext cx="8305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143116"/>
            <a:ext cx="6096000" cy="523220"/>
          </a:xfrm>
          <a:prstGeom prst="rect">
            <a:avLst/>
          </a:prstGeom>
        </p:spPr>
        <p:txBody>
          <a:bodyPr wrap="square">
            <a:spAutoFit/>
          </a:bodyPr>
          <a:lstStyle/>
          <a:p>
            <a:r>
              <a:rPr lang="en-IN" sz="2800" dirty="0" smtClean="0">
                <a:solidFill>
                  <a:schemeClr val="tx1">
                    <a:lumMod val="95000"/>
                  </a:schemeClr>
                </a:solidFill>
                <a:latin typeface="+mj-lt"/>
                <a:cs typeface="Times New Roman" pitchFamily="18" charset="0"/>
              </a:rPr>
              <a:t>Risk of sudden death – 0.5% to 6% </a:t>
            </a:r>
            <a:endParaRPr lang="en-IN" sz="2800" dirty="0">
              <a:solidFill>
                <a:schemeClr val="tx1">
                  <a:lumMod val="95000"/>
                </a:schemeClr>
              </a:solidFill>
              <a:latin typeface="+mj-lt"/>
              <a:cs typeface="Times New Roman" pitchFamily="18" charset="0"/>
            </a:endParaRPr>
          </a:p>
        </p:txBody>
      </p:sp>
      <p:sp>
        <p:nvSpPr>
          <p:cNvPr id="5" name="Rectangle 4"/>
          <p:cNvSpPr/>
          <p:nvPr/>
        </p:nvSpPr>
        <p:spPr>
          <a:xfrm>
            <a:off x="1142976" y="2895600"/>
            <a:ext cx="7143800" cy="3108543"/>
          </a:xfrm>
          <a:prstGeom prst="rect">
            <a:avLst/>
          </a:prstGeom>
        </p:spPr>
        <p:txBody>
          <a:bodyPr wrap="square">
            <a:spAutoFit/>
          </a:bodyPr>
          <a:lstStyle/>
          <a:p>
            <a:r>
              <a:rPr lang="en-IN" sz="2800" dirty="0" smtClean="0">
                <a:solidFill>
                  <a:schemeClr val="tx1">
                    <a:lumMod val="95000"/>
                  </a:schemeClr>
                </a:solidFill>
                <a:cs typeface="Times New Roman" pitchFamily="18" charset="0"/>
              </a:rPr>
              <a:t>Predictors of Sudden death:</a:t>
            </a:r>
          </a:p>
          <a:p>
            <a:pPr lvl="1">
              <a:buFont typeface="Wingdings" pitchFamily="2" charset="2"/>
              <a:buChar char="q"/>
            </a:pPr>
            <a:r>
              <a:rPr lang="en-IN" sz="2800" dirty="0" smtClean="0">
                <a:solidFill>
                  <a:schemeClr val="tx1">
                    <a:lumMod val="95000"/>
                  </a:schemeClr>
                </a:solidFill>
                <a:cs typeface="Times New Roman" pitchFamily="18" charset="0"/>
              </a:rPr>
              <a:t>Severe  PR </a:t>
            </a:r>
          </a:p>
          <a:p>
            <a:pPr lvl="1">
              <a:buFont typeface="Wingdings" pitchFamily="2" charset="2"/>
              <a:buChar char="q"/>
            </a:pPr>
            <a:r>
              <a:rPr lang="en-IN" sz="2800" dirty="0" smtClean="0">
                <a:solidFill>
                  <a:schemeClr val="tx1">
                    <a:lumMod val="95000"/>
                  </a:schemeClr>
                </a:solidFill>
                <a:cs typeface="Times New Roman" pitchFamily="18" charset="0"/>
              </a:rPr>
              <a:t>Younger age at the time of repair </a:t>
            </a:r>
          </a:p>
          <a:p>
            <a:pPr lvl="1">
              <a:buFont typeface="Wingdings" pitchFamily="2" charset="2"/>
              <a:buChar char="q"/>
            </a:pPr>
            <a:r>
              <a:rPr lang="en-IN" sz="2800" dirty="0" smtClean="0">
                <a:solidFill>
                  <a:schemeClr val="tx1">
                    <a:lumMod val="95000"/>
                  </a:schemeClr>
                </a:solidFill>
                <a:cs typeface="Times New Roman" pitchFamily="18" charset="0"/>
              </a:rPr>
              <a:t>R V dilatation, outflow tract aneurysms </a:t>
            </a:r>
          </a:p>
          <a:p>
            <a:pPr lvl="1">
              <a:buFont typeface="Wingdings" pitchFamily="2" charset="2"/>
              <a:buChar char="q"/>
            </a:pPr>
            <a:r>
              <a:rPr lang="en-IN" sz="2800" dirty="0" smtClean="0">
                <a:solidFill>
                  <a:schemeClr val="tx1">
                    <a:lumMod val="95000"/>
                  </a:schemeClr>
                </a:solidFill>
                <a:cs typeface="Times New Roman" pitchFamily="18" charset="0"/>
              </a:rPr>
              <a:t>History of sustained VT </a:t>
            </a:r>
          </a:p>
          <a:p>
            <a:pPr lvl="1">
              <a:buFont typeface="Wingdings" pitchFamily="2" charset="2"/>
              <a:buChar char="q"/>
            </a:pPr>
            <a:r>
              <a:rPr lang="en-IN" sz="2800" dirty="0" smtClean="0">
                <a:solidFill>
                  <a:schemeClr val="tx1">
                    <a:lumMod val="95000"/>
                  </a:schemeClr>
                </a:solidFill>
                <a:cs typeface="Times New Roman" pitchFamily="18" charset="0"/>
              </a:rPr>
              <a:t>QRS duration &gt;180 ms</a:t>
            </a:r>
          </a:p>
          <a:p>
            <a:pPr lvl="1">
              <a:buFont typeface="Wingdings" pitchFamily="2" charset="2"/>
              <a:buChar char="q"/>
            </a:pPr>
            <a:r>
              <a:rPr lang="en-IN" sz="2800" dirty="0" smtClean="0">
                <a:solidFill>
                  <a:schemeClr val="tx1">
                    <a:lumMod val="95000"/>
                  </a:schemeClr>
                </a:solidFill>
                <a:cs typeface="Times New Roman" pitchFamily="18" charset="0"/>
              </a:rPr>
              <a:t>Moderate or severe LV dysfunction      </a:t>
            </a:r>
            <a:endParaRPr lang="en-IN" sz="2800" dirty="0">
              <a:solidFill>
                <a:schemeClr val="tx1">
                  <a:lumMod val="95000"/>
                </a:schemeClr>
              </a:solidFill>
              <a:cs typeface="Times New Roman" pitchFamily="18" charset="0"/>
            </a:endParaRPr>
          </a:p>
        </p:txBody>
      </p:sp>
      <p:sp>
        <p:nvSpPr>
          <p:cNvPr id="6" name="Rectangle 5"/>
          <p:cNvSpPr/>
          <p:nvPr/>
        </p:nvSpPr>
        <p:spPr>
          <a:xfrm>
            <a:off x="285720" y="1"/>
            <a:ext cx="8643998" cy="1200329"/>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r>
              <a:rPr lang="en-IN" sz="3600" dirty="0" smtClean="0">
                <a:solidFill>
                  <a:schemeClr val="tx1"/>
                </a:solidFill>
                <a:latin typeface="+mj-lt"/>
                <a:cs typeface="Times New Roman" pitchFamily="18" charset="0"/>
              </a:rPr>
              <a:t>Post TOF repair</a:t>
            </a:r>
            <a:r>
              <a:rPr lang="en-IN" sz="3600" dirty="0" smtClean="0">
                <a:solidFill>
                  <a:schemeClr val="tx1"/>
                </a:solidFill>
                <a:cs typeface="Times New Roman" pitchFamily="18" charset="0"/>
              </a:rPr>
              <a:t> complications </a:t>
            </a:r>
            <a:r>
              <a:rPr lang="en-IN" sz="3600" dirty="0" smtClean="0">
                <a:solidFill>
                  <a:schemeClr val="tx1"/>
                </a:solidFill>
                <a:latin typeface="+mj-lt"/>
                <a:cs typeface="Times New Roman" pitchFamily="18" charset="0"/>
              </a:rPr>
              <a:t>:</a:t>
            </a:r>
          </a:p>
          <a:p>
            <a:r>
              <a:rPr lang="en-IN" sz="3600" dirty="0" smtClean="0">
                <a:solidFill>
                  <a:schemeClr val="tx1"/>
                </a:solidFill>
                <a:latin typeface="+mj-lt"/>
                <a:cs typeface="Times New Roman" pitchFamily="18" charset="0"/>
              </a:rPr>
              <a:t>               Sudden Death and Arrhythmias</a:t>
            </a:r>
            <a:endParaRPr lang="en-IN" sz="3600" dirty="0">
              <a:solidFill>
                <a:schemeClr val="tx1"/>
              </a:solidFill>
              <a:latin typeface="+mj-lt"/>
              <a:cs typeface="Times New Roman" pitchFamily="18" charset="0"/>
            </a:endParaRPr>
          </a:p>
        </p:txBody>
      </p:sp>
      <p:sp>
        <p:nvSpPr>
          <p:cNvPr id="9" name="Title 8"/>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Mechanoelectrical</a:t>
            </a:r>
            <a:r>
              <a:rPr lang="en-US" dirty="0" smtClean="0"/>
              <a:t> interactions</a:t>
            </a:r>
            <a:endParaRPr lang="en-US" dirty="0"/>
          </a:p>
        </p:txBody>
      </p:sp>
      <p:sp>
        <p:nvSpPr>
          <p:cNvPr id="3" name="Content Placeholder 2"/>
          <p:cNvSpPr>
            <a:spLocks noGrp="1"/>
          </p:cNvSpPr>
          <p:nvPr>
            <p:ph sz="quarter" idx="1"/>
          </p:nvPr>
        </p:nvSpPr>
        <p:spPr>
          <a:xfrm>
            <a:off x="304800" y="1600200"/>
            <a:ext cx="8839200" cy="4724400"/>
          </a:xfrm>
        </p:spPr>
        <p:txBody>
          <a:bodyPr>
            <a:normAutofit fontScale="92500"/>
          </a:bodyPr>
          <a:lstStyle/>
          <a:p>
            <a:r>
              <a:rPr lang="en-US" dirty="0" smtClean="0"/>
              <a:t>Chronic PR- direct mechanical effects+ electrical deterioration of heart.(both are </a:t>
            </a:r>
            <a:r>
              <a:rPr lang="en-US" dirty="0" err="1" smtClean="0"/>
              <a:t>pathophysiologically</a:t>
            </a:r>
            <a:r>
              <a:rPr lang="en-US" dirty="0" smtClean="0"/>
              <a:t> linked).</a:t>
            </a:r>
          </a:p>
          <a:p>
            <a:r>
              <a:rPr lang="en-US" dirty="0" err="1" smtClean="0"/>
              <a:t>QRSd</a:t>
            </a:r>
            <a:r>
              <a:rPr lang="en-US" dirty="0" smtClean="0"/>
              <a:t> ≥180 msec- sensitive &amp; specific predictor for later symptomatic VT and/or sudden death.</a:t>
            </a:r>
          </a:p>
          <a:p>
            <a:r>
              <a:rPr lang="en-US" dirty="0" smtClean="0"/>
              <a:t>Rate of </a:t>
            </a:r>
            <a:r>
              <a:rPr lang="en-US" dirty="0" err="1" smtClean="0"/>
              <a:t>QRSd</a:t>
            </a:r>
            <a:r>
              <a:rPr lang="en-US" dirty="0" smtClean="0"/>
              <a:t> progression(&gt;5 msec/yr over 5 yrs)- predicts sudden cardiac death.</a:t>
            </a:r>
          </a:p>
          <a:p>
            <a:r>
              <a:rPr lang="en-US" dirty="0" err="1" smtClean="0"/>
              <a:t>QRSd</a:t>
            </a:r>
            <a:r>
              <a:rPr lang="en-US" dirty="0" smtClean="0"/>
              <a:t> ≥ 180 ms was 35% sensitive and 97% specific for induced sustained </a:t>
            </a:r>
            <a:r>
              <a:rPr lang="en-US" dirty="0" err="1" smtClean="0"/>
              <a:t>monomorphic</a:t>
            </a:r>
            <a:r>
              <a:rPr lang="en-US" dirty="0" smtClean="0"/>
              <a:t> ventricular tachycardia. </a:t>
            </a:r>
          </a:p>
          <a:p>
            <a:pPr>
              <a:buNone/>
            </a:pPr>
            <a:r>
              <a:rPr lang="en-US" sz="1700" dirty="0" smtClean="0">
                <a:solidFill>
                  <a:srgbClr val="FFC000"/>
                </a:solidFill>
              </a:rPr>
              <a:t>    1.Gatzoulis MA et al; risk factors for arrhythmia and sudden cardiac death late after repair of TOF ,multicentre </a:t>
            </a:r>
            <a:r>
              <a:rPr lang="en-US" sz="1700" dirty="0" err="1" smtClean="0">
                <a:solidFill>
                  <a:srgbClr val="FFC000"/>
                </a:solidFill>
              </a:rPr>
              <a:t>study;Lancet</a:t>
            </a:r>
            <a:r>
              <a:rPr lang="en-US" sz="1700" dirty="0" smtClean="0">
                <a:solidFill>
                  <a:srgbClr val="FFC000"/>
                </a:solidFill>
              </a:rPr>
              <a:t> 2000.</a:t>
            </a:r>
          </a:p>
        </p:txBody>
      </p:sp>
      <p:sp>
        <p:nvSpPr>
          <p:cNvPr id="6" name="TextBox 5"/>
          <p:cNvSpPr txBox="1"/>
          <p:nvPr/>
        </p:nvSpPr>
        <p:spPr>
          <a:xfrm>
            <a:off x="457200" y="5943600"/>
            <a:ext cx="8305800" cy="861774"/>
          </a:xfrm>
          <a:prstGeom prst="rect">
            <a:avLst/>
          </a:prstGeom>
          <a:noFill/>
        </p:spPr>
        <p:txBody>
          <a:bodyPr wrap="square" rtlCol="0">
            <a:spAutoFit/>
          </a:bodyPr>
          <a:lstStyle/>
          <a:p>
            <a:r>
              <a:rPr lang="en-US" sz="1600" dirty="0" smtClean="0">
                <a:solidFill>
                  <a:srgbClr val="FFC000"/>
                </a:solidFill>
              </a:rPr>
              <a:t>2.Balaji S. QRS prolongation is associated with inducible ventricular tachycardia after repair of </a:t>
            </a:r>
            <a:r>
              <a:rPr lang="en-US" sz="1600" dirty="0" err="1" smtClean="0">
                <a:solidFill>
                  <a:srgbClr val="FFC000"/>
                </a:solidFill>
              </a:rPr>
              <a:t>tetralogy</a:t>
            </a:r>
            <a:r>
              <a:rPr lang="en-US" sz="1600" dirty="0" smtClean="0">
                <a:solidFill>
                  <a:srgbClr val="FFC000"/>
                </a:solidFill>
              </a:rPr>
              <a:t> of </a:t>
            </a:r>
            <a:r>
              <a:rPr lang="en-US" sz="1600" dirty="0" err="1" smtClean="0">
                <a:solidFill>
                  <a:srgbClr val="FFC000"/>
                </a:solidFill>
              </a:rPr>
              <a:t>Fallot</a:t>
            </a:r>
            <a:r>
              <a:rPr lang="en-US" sz="1600" dirty="0" smtClean="0">
                <a:solidFill>
                  <a:srgbClr val="FFC000"/>
                </a:solidFill>
              </a:rPr>
              <a:t>. </a:t>
            </a:r>
            <a:r>
              <a:rPr lang="en-US" sz="1600" i="1" dirty="0" smtClean="0">
                <a:solidFill>
                  <a:srgbClr val="FFC000"/>
                </a:solidFill>
              </a:rPr>
              <a:t>Am J </a:t>
            </a:r>
            <a:r>
              <a:rPr lang="en-US" sz="1600" i="1" dirty="0" err="1" smtClean="0">
                <a:solidFill>
                  <a:srgbClr val="FFC000"/>
                </a:solidFill>
              </a:rPr>
              <a:t>Cardiol</a:t>
            </a:r>
            <a:r>
              <a:rPr lang="en-US" sz="1600" i="1" dirty="0" smtClean="0">
                <a:solidFill>
                  <a:srgbClr val="FFC000"/>
                </a:solidFill>
              </a:rPr>
              <a:t> 1997</a:t>
            </a:r>
            <a:endParaRPr lang="en-US" sz="1600" dirty="0" smtClean="0">
              <a:solidFill>
                <a:srgbClr val="FFC000"/>
              </a:solidFill>
            </a:endParaRPr>
          </a:p>
          <a:p>
            <a:endParaRPr lang="en-US" dirty="0">
              <a:solidFill>
                <a:srgbClr val="FFC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533400"/>
            <a:ext cx="8610600" cy="5715000"/>
          </a:xfrm>
        </p:spPr>
        <p:txBody>
          <a:bodyPr>
            <a:normAutofit fontScale="92500" lnSpcReduction="10000"/>
          </a:bodyPr>
          <a:lstStyle/>
          <a:p>
            <a:r>
              <a:rPr lang="en-US" sz="2800" dirty="0" err="1" smtClean="0"/>
              <a:t>Nonsustained</a:t>
            </a:r>
            <a:r>
              <a:rPr lang="en-US" dirty="0" smtClean="0"/>
              <a:t> ventricular arrhythmia on ambulatory electrocardiographic recordings </a:t>
            </a:r>
            <a:r>
              <a:rPr lang="en-US" dirty="0" smtClean="0">
                <a:solidFill>
                  <a:srgbClr val="FFC000"/>
                </a:solidFill>
              </a:rPr>
              <a:t>did not </a:t>
            </a:r>
            <a:r>
              <a:rPr lang="en-US" dirty="0" smtClean="0"/>
              <a:t>predict sudden death.                                 					</a:t>
            </a:r>
            <a:r>
              <a:rPr lang="en-US" sz="2100" i="1" dirty="0" smtClean="0">
                <a:solidFill>
                  <a:srgbClr val="FFC000"/>
                </a:solidFill>
              </a:rPr>
              <a:t>Cullen et al; J Am </a:t>
            </a:r>
            <a:r>
              <a:rPr lang="en-US" sz="2100" i="1" dirty="0" err="1" smtClean="0">
                <a:solidFill>
                  <a:srgbClr val="FFC000"/>
                </a:solidFill>
              </a:rPr>
              <a:t>Coll</a:t>
            </a:r>
            <a:r>
              <a:rPr lang="en-US" sz="2100" i="1" dirty="0" smtClean="0">
                <a:solidFill>
                  <a:srgbClr val="FFC000"/>
                </a:solidFill>
              </a:rPr>
              <a:t> </a:t>
            </a:r>
            <a:r>
              <a:rPr lang="en-US" sz="2100" i="1" dirty="0" err="1" smtClean="0">
                <a:solidFill>
                  <a:srgbClr val="FFC000"/>
                </a:solidFill>
              </a:rPr>
              <a:t>Cardiol</a:t>
            </a:r>
            <a:r>
              <a:rPr lang="en-US" sz="2100" i="1" dirty="0" smtClean="0">
                <a:solidFill>
                  <a:srgbClr val="FFC000"/>
                </a:solidFill>
              </a:rPr>
              <a:t> 1994</a:t>
            </a:r>
          </a:p>
          <a:p>
            <a:endParaRPr lang="en-US" sz="2100" i="1" dirty="0" smtClean="0">
              <a:solidFill>
                <a:srgbClr val="FFC000"/>
              </a:solidFill>
            </a:endParaRPr>
          </a:p>
          <a:p>
            <a:r>
              <a:rPr lang="en-US" sz="2800" dirty="0" smtClean="0"/>
              <a:t>Vigorous pharmacotherapy of VT </a:t>
            </a:r>
            <a:r>
              <a:rPr lang="en-US" sz="2800" dirty="0" smtClean="0">
                <a:solidFill>
                  <a:srgbClr val="FFC000"/>
                </a:solidFill>
              </a:rPr>
              <a:t>not</a:t>
            </a:r>
            <a:r>
              <a:rPr lang="en-US" sz="2800" dirty="0" smtClean="0"/>
              <a:t> associated with reduced risk of sudden death.</a:t>
            </a:r>
          </a:p>
          <a:p>
            <a:pPr>
              <a:buNone/>
            </a:pPr>
            <a:r>
              <a:rPr lang="en-US" sz="2800" dirty="0" smtClean="0"/>
              <a:t>				                        </a:t>
            </a:r>
            <a:r>
              <a:rPr lang="en-US" sz="2100" i="1" dirty="0" err="1" smtClean="0">
                <a:solidFill>
                  <a:srgbClr val="FFC000"/>
                </a:solidFill>
              </a:rPr>
              <a:t>saul</a:t>
            </a:r>
            <a:r>
              <a:rPr lang="en-US" sz="2100" i="1" dirty="0" smtClean="0">
                <a:solidFill>
                  <a:srgbClr val="FFC000"/>
                </a:solidFill>
              </a:rPr>
              <a:t> et al</a:t>
            </a:r>
          </a:p>
          <a:p>
            <a:endParaRPr lang="en-US" sz="2800" dirty="0" smtClean="0"/>
          </a:p>
          <a:p>
            <a:r>
              <a:rPr lang="en-US" sz="2800" dirty="0" smtClean="0"/>
              <a:t>Right atrial approach to repair of </a:t>
            </a:r>
            <a:r>
              <a:rPr lang="en-US" sz="2800" dirty="0" err="1" smtClean="0"/>
              <a:t>tetralogy</a:t>
            </a:r>
            <a:r>
              <a:rPr lang="en-US" sz="2800" dirty="0" smtClean="0"/>
              <a:t> of </a:t>
            </a:r>
            <a:r>
              <a:rPr lang="en-US" sz="2800" dirty="0" err="1" smtClean="0"/>
              <a:t>Fallot</a:t>
            </a:r>
            <a:r>
              <a:rPr lang="en-US" sz="2800" dirty="0" smtClean="0"/>
              <a:t> significantly reduced the risk of life threatening arrhythmias without increasing the risk of </a:t>
            </a:r>
            <a:r>
              <a:rPr lang="en-US" sz="2800" dirty="0" err="1" smtClean="0"/>
              <a:t>supraventricular</a:t>
            </a:r>
            <a:r>
              <a:rPr lang="en-US" sz="2800" dirty="0" smtClean="0"/>
              <a:t> arrhythmias</a:t>
            </a:r>
          </a:p>
          <a:p>
            <a:pPr>
              <a:buNone/>
            </a:pPr>
            <a:r>
              <a:rPr lang="en-US" sz="1700" dirty="0" smtClean="0">
                <a:solidFill>
                  <a:srgbClr val="FFC000"/>
                </a:solidFill>
              </a:rPr>
              <a:t>       	</a:t>
            </a:r>
            <a:r>
              <a:rPr lang="en-US" sz="1700" dirty="0" err="1" smtClean="0">
                <a:solidFill>
                  <a:srgbClr val="FFC000"/>
                </a:solidFill>
              </a:rPr>
              <a:t>Dietl</a:t>
            </a:r>
            <a:r>
              <a:rPr lang="en-US" sz="1700" dirty="0" smtClean="0">
                <a:solidFill>
                  <a:srgbClr val="FFC000"/>
                </a:solidFill>
              </a:rPr>
              <a:t> CA </a:t>
            </a:r>
            <a:r>
              <a:rPr lang="en-US" sz="1700" i="1" dirty="0" smtClean="0">
                <a:solidFill>
                  <a:srgbClr val="FFC000"/>
                </a:solidFill>
              </a:rPr>
              <a:t>et al. Life-threatening </a:t>
            </a:r>
            <a:r>
              <a:rPr lang="en-US" sz="1700" dirty="0" smtClean="0">
                <a:solidFill>
                  <a:srgbClr val="FFC000"/>
                </a:solidFill>
              </a:rPr>
              <a:t>arrhythmias and RV dysfunction after surgical repair of </a:t>
            </a:r>
            <a:r>
              <a:rPr lang="en-US" sz="1700" dirty="0" err="1" smtClean="0">
                <a:solidFill>
                  <a:srgbClr val="FFC000"/>
                </a:solidFill>
              </a:rPr>
              <a:t>tetralogy</a:t>
            </a:r>
            <a:r>
              <a:rPr lang="en-US" sz="1700" dirty="0" smtClean="0">
                <a:solidFill>
                  <a:srgbClr val="FFC000"/>
                </a:solidFill>
              </a:rPr>
              <a:t> of </a:t>
            </a:r>
            <a:r>
              <a:rPr lang="en-US" sz="1700" dirty="0" err="1" smtClean="0">
                <a:solidFill>
                  <a:srgbClr val="FFC000"/>
                </a:solidFill>
              </a:rPr>
              <a:t>Fallot</a:t>
            </a:r>
            <a:r>
              <a:rPr lang="en-US" sz="1700" dirty="0" smtClean="0">
                <a:solidFill>
                  <a:srgbClr val="FFC000"/>
                </a:solidFill>
              </a:rPr>
              <a:t>. Comparison between </a:t>
            </a:r>
            <a:r>
              <a:rPr lang="en-US" sz="1700" dirty="0" err="1" smtClean="0">
                <a:solidFill>
                  <a:srgbClr val="FFC000"/>
                </a:solidFill>
              </a:rPr>
              <a:t>transventricular</a:t>
            </a:r>
            <a:r>
              <a:rPr lang="en-US" sz="1700" dirty="0" smtClean="0">
                <a:solidFill>
                  <a:srgbClr val="FFC000"/>
                </a:solidFill>
              </a:rPr>
              <a:t> and </a:t>
            </a:r>
            <a:r>
              <a:rPr lang="en-US" sz="1700" dirty="0" err="1" smtClean="0">
                <a:solidFill>
                  <a:srgbClr val="FFC000"/>
                </a:solidFill>
              </a:rPr>
              <a:t>transatrial</a:t>
            </a:r>
            <a:r>
              <a:rPr lang="en-US" sz="1700" dirty="0" smtClean="0">
                <a:solidFill>
                  <a:srgbClr val="FFC000"/>
                </a:solidFill>
              </a:rPr>
              <a:t> approaches. </a:t>
            </a:r>
            <a:r>
              <a:rPr lang="en-US" sz="1700" i="1" dirty="0" smtClean="0">
                <a:solidFill>
                  <a:srgbClr val="FFC000"/>
                </a:solidFill>
              </a:rPr>
              <a:t>Circulation 1994</a:t>
            </a:r>
          </a:p>
          <a:p>
            <a:pPr>
              <a:buNone/>
            </a:pPr>
            <a:endParaRPr lang="en-US" sz="2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srcRect/>
          <a:stretch>
            <a:fillRect/>
          </a:stretch>
        </p:blipFill>
        <p:spPr bwMode="auto">
          <a:xfrm>
            <a:off x="228600" y="1600200"/>
            <a:ext cx="4000528" cy="3895324"/>
          </a:xfrm>
          <a:prstGeom prst="rect">
            <a:avLst/>
          </a:prstGeom>
          <a:noFill/>
          <a:ln w="9525">
            <a:solidFill>
              <a:srgbClr val="FF0000"/>
            </a:solidFill>
            <a:miter lim="800000"/>
            <a:headEnd/>
            <a:tailEnd/>
          </a:ln>
          <a:effectLst/>
        </p:spPr>
      </p:pic>
      <p:sp>
        <p:nvSpPr>
          <p:cNvPr id="3" name="Rectangle 2"/>
          <p:cNvSpPr/>
          <p:nvPr/>
        </p:nvSpPr>
        <p:spPr>
          <a:xfrm>
            <a:off x="4114800" y="6019800"/>
            <a:ext cx="4945649" cy="369332"/>
          </a:xfrm>
          <a:prstGeom prst="rect">
            <a:avLst/>
          </a:prstGeom>
        </p:spPr>
        <p:txBody>
          <a:bodyPr wrap="square">
            <a:spAutoFit/>
          </a:bodyPr>
          <a:lstStyle/>
          <a:p>
            <a:r>
              <a:rPr lang="fr-FR" dirty="0" err="1" smtClean="0">
                <a:solidFill>
                  <a:schemeClr val="tx1">
                    <a:lumMod val="95000"/>
                  </a:schemeClr>
                </a:solidFill>
              </a:rPr>
              <a:t>Gatzoulis</a:t>
            </a:r>
            <a:r>
              <a:rPr lang="fr-FR" dirty="0" smtClean="0">
                <a:solidFill>
                  <a:schemeClr val="tx1">
                    <a:lumMod val="95000"/>
                  </a:schemeClr>
                </a:solidFill>
              </a:rPr>
              <a:t> et al, Lancet 2000;356:975-981</a:t>
            </a:r>
            <a:endParaRPr lang="en-IN" dirty="0">
              <a:solidFill>
                <a:schemeClr val="tx1">
                  <a:lumMod val="95000"/>
                </a:schemeClr>
              </a:solidFill>
            </a:endParaRPr>
          </a:p>
        </p:txBody>
      </p:sp>
      <p:sp>
        <p:nvSpPr>
          <p:cNvPr id="5" name="Rectangle 4"/>
          <p:cNvSpPr/>
          <p:nvPr/>
        </p:nvSpPr>
        <p:spPr>
          <a:xfrm>
            <a:off x="4286248" y="2714620"/>
            <a:ext cx="4572032" cy="1569660"/>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IN" sz="2400" dirty="0" smtClean="0">
                <a:solidFill>
                  <a:schemeClr val="tx1"/>
                </a:solidFill>
              </a:rPr>
              <a:t>Pulmonary Regurgitation:</a:t>
            </a:r>
          </a:p>
          <a:p>
            <a:pPr algn="just"/>
            <a:r>
              <a:rPr lang="en-IN" sz="2400" dirty="0" smtClean="0">
                <a:solidFill>
                  <a:schemeClr val="tx1"/>
                </a:solidFill>
              </a:rPr>
              <a:t>  - main underlying hemodynamic</a:t>
            </a:r>
          </a:p>
          <a:p>
            <a:pPr algn="just"/>
            <a:r>
              <a:rPr lang="en-IN" sz="2400" dirty="0" smtClean="0">
                <a:solidFill>
                  <a:schemeClr val="tx1"/>
                </a:solidFill>
              </a:rPr>
              <a:t>    lesion for patients with sustained</a:t>
            </a:r>
          </a:p>
          <a:p>
            <a:pPr algn="just"/>
            <a:r>
              <a:rPr lang="en-IN" sz="2400" dirty="0" smtClean="0">
                <a:solidFill>
                  <a:schemeClr val="tx1"/>
                </a:solidFill>
              </a:rPr>
              <a:t>    VT and SCD</a:t>
            </a:r>
            <a:endParaRPr lang="en-IN" sz="2400" dirty="0">
              <a:solidFill>
                <a:schemeClr val="tx1"/>
              </a:solidFill>
            </a:endParaRPr>
          </a:p>
        </p:txBody>
      </p:sp>
      <p:sp>
        <p:nvSpPr>
          <p:cNvPr id="6" name="Rectangle 5"/>
          <p:cNvSpPr/>
          <p:nvPr/>
        </p:nvSpPr>
        <p:spPr>
          <a:xfrm>
            <a:off x="214282" y="214290"/>
            <a:ext cx="8643998" cy="954107"/>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r>
              <a:rPr lang="en-IN" sz="2800" dirty="0" smtClean="0">
                <a:solidFill>
                  <a:schemeClr val="tx1"/>
                </a:solidFill>
                <a:latin typeface="+mj-lt"/>
                <a:cs typeface="Times New Roman" pitchFamily="18" charset="0"/>
              </a:rPr>
              <a:t>Post TOF repair</a:t>
            </a:r>
            <a:r>
              <a:rPr lang="en-IN" sz="2800" dirty="0" smtClean="0">
                <a:solidFill>
                  <a:schemeClr val="tx1"/>
                </a:solidFill>
                <a:cs typeface="Times New Roman" pitchFamily="18" charset="0"/>
              </a:rPr>
              <a:t> complications </a:t>
            </a:r>
            <a:r>
              <a:rPr lang="en-IN" sz="2800" dirty="0" smtClean="0">
                <a:solidFill>
                  <a:schemeClr val="tx1"/>
                </a:solidFill>
                <a:latin typeface="+mj-lt"/>
                <a:cs typeface="Times New Roman" pitchFamily="18" charset="0"/>
              </a:rPr>
              <a:t>:</a:t>
            </a:r>
          </a:p>
          <a:p>
            <a:r>
              <a:rPr lang="en-IN" sz="2800" dirty="0" smtClean="0">
                <a:solidFill>
                  <a:schemeClr val="tx1"/>
                </a:solidFill>
                <a:latin typeface="+mj-lt"/>
                <a:cs typeface="Times New Roman" pitchFamily="18" charset="0"/>
              </a:rPr>
              <a:t>                                 Sudden Death and Arrhythmias</a:t>
            </a:r>
            <a:endParaRPr lang="en-IN" sz="2800" dirty="0">
              <a:solidFill>
                <a:schemeClr val="tx1"/>
              </a:solidFill>
              <a:latin typeface="+mj-lt"/>
              <a:cs typeface="Times New Roman" pitchFamily="18" charset="0"/>
            </a:endParaRPr>
          </a:p>
        </p:txBody>
      </p:sp>
      <p:sp>
        <p:nvSpPr>
          <p:cNvPr id="7" name="TextBox 6"/>
          <p:cNvSpPr txBox="1"/>
          <p:nvPr/>
        </p:nvSpPr>
        <p:spPr>
          <a:xfrm>
            <a:off x="1295400" y="5715000"/>
            <a:ext cx="7239000" cy="646331"/>
          </a:xfrm>
          <a:prstGeom prst="rect">
            <a:avLst/>
          </a:prstGeom>
          <a:noFill/>
        </p:spPr>
        <p:txBody>
          <a:bodyPr wrap="square" rtlCol="0">
            <a:spAutoFit/>
          </a:bodyPr>
          <a:lstStyle/>
          <a:p>
            <a:r>
              <a:rPr lang="en-IN" dirty="0" smtClean="0"/>
              <a:t>Hemodynamic substrate in patients with sustained tachyarrhythmia and  SCD late after repair of  TOF</a:t>
            </a:r>
          </a:p>
        </p:txBody>
      </p:sp>
      <p:sp>
        <p:nvSpPr>
          <p:cNvPr id="8" name="Title 7"/>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Pulmonary regurgitation</a:t>
            </a:r>
            <a:endParaRPr lang="en-US" sz="3600" dirty="0"/>
          </a:p>
        </p:txBody>
      </p:sp>
      <p:sp>
        <p:nvSpPr>
          <p:cNvPr id="3" name="Content Placeholder 2"/>
          <p:cNvSpPr>
            <a:spLocks noGrp="1"/>
          </p:cNvSpPr>
          <p:nvPr>
            <p:ph sz="quarter" idx="1"/>
          </p:nvPr>
        </p:nvSpPr>
        <p:spPr>
          <a:xfrm>
            <a:off x="612648" y="1524000"/>
            <a:ext cx="8153400" cy="4800600"/>
          </a:xfrm>
        </p:spPr>
        <p:txBody>
          <a:bodyPr/>
          <a:lstStyle/>
          <a:p>
            <a:endParaRPr lang="en-US" dirty="0" smtClean="0"/>
          </a:p>
          <a:p>
            <a:endParaRPr lang="en-US" dirty="0" smtClean="0"/>
          </a:p>
          <a:p>
            <a:endParaRPr lang="en-US" dirty="0"/>
          </a:p>
        </p:txBody>
      </p:sp>
      <p:sp>
        <p:nvSpPr>
          <p:cNvPr id="4" name="Rectangle 3"/>
          <p:cNvSpPr/>
          <p:nvPr/>
        </p:nvSpPr>
        <p:spPr>
          <a:xfrm>
            <a:off x="838200" y="1905000"/>
            <a:ext cx="7772400" cy="3429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t>Immediate </a:t>
            </a:r>
            <a:r>
              <a:rPr lang="en-US" sz="2400" dirty="0" err="1" smtClean="0"/>
              <a:t>postop</a:t>
            </a:r>
            <a:r>
              <a:rPr lang="en-US" sz="2400" dirty="0" smtClean="0"/>
              <a:t> TOF: despite a relatively large ROA, hypertrophic RV and low RV compliance, PA are </a:t>
            </a:r>
            <a:r>
              <a:rPr lang="en-US" sz="2400" dirty="0" err="1" smtClean="0"/>
              <a:t>hypoplatic</a:t>
            </a:r>
            <a:r>
              <a:rPr lang="en-US" sz="2400" dirty="0" smtClean="0"/>
              <a:t> or their diameters low-normal(low capacitance of PA), relatively high HR (relative short duration of diastole) =&gt; minimized the impact of PR.</a:t>
            </a:r>
          </a:p>
        </p:txBody>
      </p:sp>
      <p:pic>
        <p:nvPicPr>
          <p:cNvPr id="5" name="Picture 2"/>
          <p:cNvPicPr>
            <a:picLocks noChangeAspect="1" noChangeArrowheads="1"/>
          </p:cNvPicPr>
          <p:nvPr/>
        </p:nvPicPr>
        <p:blipFill>
          <a:blip r:embed="rId2"/>
          <a:srcRect/>
          <a:stretch>
            <a:fillRect/>
          </a:stretch>
        </p:blipFill>
        <p:spPr bwMode="auto">
          <a:xfrm>
            <a:off x="1524000" y="1447800"/>
            <a:ext cx="6172200"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4"/>
            <a:ext cx="7929618" cy="954107"/>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IN" sz="2800" dirty="0" smtClean="0">
                <a:solidFill>
                  <a:schemeClr val="tx1"/>
                </a:solidFill>
                <a:cs typeface="Times New Roman" pitchFamily="18" charset="0"/>
              </a:rPr>
              <a:t>Impact of  PVR  on Arrhythmia</a:t>
            </a:r>
          </a:p>
          <a:p>
            <a:pPr algn="ctr"/>
            <a:r>
              <a:rPr lang="en-IN" sz="2800" dirty="0" smtClean="0">
                <a:solidFill>
                  <a:schemeClr val="tx1"/>
                </a:solidFill>
                <a:cs typeface="Times New Roman" pitchFamily="18" charset="0"/>
              </a:rPr>
              <a:t>Propensity Late After Repair of Tetralogy of Fallot</a:t>
            </a:r>
            <a:endParaRPr lang="en-IN" sz="2800" dirty="0">
              <a:solidFill>
                <a:schemeClr val="tx1"/>
              </a:solidFill>
              <a:cs typeface="Times New Roman" pitchFamily="18" charset="0"/>
            </a:endParaRPr>
          </a:p>
        </p:txBody>
      </p:sp>
      <p:pic>
        <p:nvPicPr>
          <p:cNvPr id="107522" name="Picture 2"/>
          <p:cNvPicPr>
            <a:picLocks noChangeAspect="1" noChangeArrowheads="1"/>
          </p:cNvPicPr>
          <p:nvPr/>
        </p:nvPicPr>
        <p:blipFill>
          <a:blip r:embed="rId2"/>
          <a:srcRect/>
          <a:stretch>
            <a:fillRect/>
          </a:stretch>
        </p:blipFill>
        <p:spPr bwMode="auto">
          <a:xfrm>
            <a:off x="685800" y="1447800"/>
            <a:ext cx="7452938" cy="3962400"/>
          </a:xfrm>
          <a:prstGeom prst="rect">
            <a:avLst/>
          </a:prstGeom>
          <a:noFill/>
          <a:ln w="9525">
            <a:solidFill>
              <a:srgbClr val="FF0000"/>
            </a:solidFill>
            <a:miter lim="800000"/>
            <a:headEnd/>
            <a:tailEnd/>
          </a:ln>
          <a:effectLst/>
        </p:spPr>
      </p:pic>
      <p:sp>
        <p:nvSpPr>
          <p:cNvPr id="5" name="Rectangle 4"/>
          <p:cNvSpPr/>
          <p:nvPr/>
        </p:nvSpPr>
        <p:spPr>
          <a:xfrm>
            <a:off x="5143504" y="6215082"/>
            <a:ext cx="3332964" cy="369332"/>
          </a:xfrm>
          <a:prstGeom prst="rect">
            <a:avLst/>
          </a:prstGeom>
        </p:spPr>
        <p:txBody>
          <a:bodyPr wrap="none">
            <a:spAutoFit/>
          </a:bodyPr>
          <a:lstStyle/>
          <a:p>
            <a:r>
              <a:rPr lang="en-IN" dirty="0" smtClean="0">
                <a:solidFill>
                  <a:schemeClr val="tx1">
                    <a:lumMod val="95000"/>
                  </a:schemeClr>
                </a:solidFill>
                <a:latin typeface="Times New Roman" pitchFamily="18" charset="0"/>
                <a:cs typeface="Times New Roman" pitchFamily="18" charset="0"/>
              </a:rPr>
              <a:t>Circulation. 2001;103:2489-2494</a:t>
            </a:r>
            <a:r>
              <a:rPr lang="en-IN" dirty="0" smtClean="0">
                <a:solidFill>
                  <a:schemeClr val="bg1"/>
                </a:solidFill>
                <a:latin typeface="Times New Roman" pitchFamily="18" charset="0"/>
                <a:cs typeface="Times New Roman" pitchFamily="18" charset="0"/>
              </a:rPr>
              <a:t>.</a:t>
            </a:r>
            <a:endParaRPr lang="en-IN" dirty="0">
              <a:solidFill>
                <a:schemeClr val="bg1"/>
              </a:solidFill>
              <a:latin typeface="Times New Roman" pitchFamily="18" charset="0"/>
              <a:cs typeface="Times New Roman" pitchFamily="18" charset="0"/>
            </a:endParaRPr>
          </a:p>
        </p:txBody>
      </p:sp>
      <p:sp>
        <p:nvSpPr>
          <p:cNvPr id="6" name="TextBox 5"/>
          <p:cNvSpPr txBox="1"/>
          <p:nvPr/>
        </p:nvSpPr>
        <p:spPr>
          <a:xfrm>
            <a:off x="762000" y="5486400"/>
            <a:ext cx="7010400" cy="984885"/>
          </a:xfrm>
          <a:prstGeom prst="rect">
            <a:avLst/>
          </a:prstGeom>
          <a:noFill/>
        </p:spPr>
        <p:txBody>
          <a:bodyPr wrap="square" rtlCol="0">
            <a:spAutoFit/>
          </a:bodyPr>
          <a:lstStyle/>
          <a:p>
            <a:pPr algn="ctr"/>
            <a:r>
              <a:rPr lang="en-IN" sz="2000" dirty="0" smtClean="0">
                <a:cs typeface="Times New Roman" pitchFamily="18" charset="0"/>
              </a:rPr>
              <a:t>Change in incidence of clinical arrhythmia after PVR.</a:t>
            </a:r>
          </a:p>
          <a:p>
            <a:pPr algn="ctr"/>
            <a:r>
              <a:rPr lang="en-IN" sz="2000" dirty="0" smtClean="0">
                <a:cs typeface="Times New Roman" pitchFamily="18" charset="0"/>
              </a:rPr>
              <a:t>Dashed area represents de novo arrhythmia after PVR</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root dilatation</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92500"/>
          </a:bodyPr>
          <a:lstStyle/>
          <a:p>
            <a:r>
              <a:rPr lang="en-US" dirty="0" smtClean="0"/>
              <a:t>Infants with TOF with severe RVOTO are born with dilated ascending aorta( absolute diameter increased as a result of volume overload on developing aorta)</a:t>
            </a:r>
          </a:p>
          <a:p>
            <a:r>
              <a:rPr lang="en-US" dirty="0" smtClean="0"/>
              <a:t>Prevalence of &gt; mild AR- 6.6% of pts 15 yrs post repair.</a:t>
            </a:r>
          </a:p>
          <a:p>
            <a:r>
              <a:rPr lang="en-US" dirty="0" smtClean="0"/>
              <a:t>Aortic dissection- rare complication.</a:t>
            </a:r>
          </a:p>
          <a:p>
            <a:r>
              <a:rPr lang="en-US" dirty="0" smtClean="0"/>
              <a:t>88 children post repair(median age 7 months)- serial aortic root measurements taken. Annulus and </a:t>
            </a:r>
            <a:r>
              <a:rPr lang="en-US" dirty="0" err="1" smtClean="0"/>
              <a:t>sinotubular</a:t>
            </a:r>
            <a:r>
              <a:rPr lang="en-US" dirty="0" smtClean="0"/>
              <a:t> z scores returned to normal within 7 yrs.</a:t>
            </a:r>
          </a:p>
          <a:p>
            <a:r>
              <a:rPr lang="en-US" dirty="0" smtClean="0"/>
              <a:t>Early repair might prevent aortic dilation.</a:t>
            </a:r>
          </a:p>
          <a:p>
            <a:endParaRPr lang="en-US" dirty="0" smtClean="0"/>
          </a:p>
          <a:p>
            <a:pPr>
              <a:buNone/>
            </a:pPr>
            <a:endParaRPr lang="en-US" sz="1900" dirty="0" smtClean="0">
              <a:solidFill>
                <a:srgbClr val="FFFF00"/>
              </a:solidFill>
            </a:endParaRPr>
          </a:p>
          <a:p>
            <a:endParaRPr lang="en-US" dirty="0"/>
          </a:p>
        </p:txBody>
      </p:sp>
      <p:sp>
        <p:nvSpPr>
          <p:cNvPr id="4" name="TextBox 3"/>
          <p:cNvSpPr txBox="1"/>
          <p:nvPr/>
        </p:nvSpPr>
        <p:spPr>
          <a:xfrm>
            <a:off x="762000" y="6172200"/>
            <a:ext cx="754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0000"/>
                </a:solidFill>
              </a:rPr>
              <a:t>Francois et al. The fate of aortic root after early repair of TOF. </a:t>
            </a:r>
            <a:r>
              <a:rPr lang="en-US" dirty="0" err="1" smtClean="0">
                <a:solidFill>
                  <a:srgbClr val="FF0000"/>
                </a:solidFill>
              </a:rPr>
              <a:t>Eur</a:t>
            </a:r>
            <a:r>
              <a:rPr lang="en-US" dirty="0" smtClean="0">
                <a:solidFill>
                  <a:srgbClr val="FF0000"/>
                </a:solidFill>
              </a:rPr>
              <a:t> J    </a:t>
            </a:r>
            <a:r>
              <a:rPr lang="en-US" dirty="0" err="1" smtClean="0">
                <a:solidFill>
                  <a:srgbClr val="FF0000"/>
                </a:solidFill>
              </a:rPr>
              <a:t>Cardiothorac</a:t>
            </a:r>
            <a:r>
              <a:rPr lang="en-US" dirty="0" smtClean="0">
                <a:solidFill>
                  <a:srgbClr val="FF0000"/>
                </a:solidFill>
              </a:rPr>
              <a:t> </a:t>
            </a:r>
            <a:r>
              <a:rPr lang="en-US" dirty="0" err="1" smtClean="0">
                <a:solidFill>
                  <a:srgbClr val="FF0000"/>
                </a:solidFill>
              </a:rPr>
              <a:t>Surg</a:t>
            </a:r>
            <a:r>
              <a:rPr lang="en-US" dirty="0" smtClean="0">
                <a:solidFill>
                  <a:srgbClr val="FF0000"/>
                </a:solidFill>
              </a:rPr>
              <a:t> 2010.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Atrial flutter and fibrillation</a:t>
            </a:r>
            <a:endParaRPr lang="en-US" sz="3200" dirty="0"/>
          </a:p>
        </p:txBody>
      </p:sp>
      <p:sp>
        <p:nvSpPr>
          <p:cNvPr id="3" name="Content Placeholder 2"/>
          <p:cNvSpPr>
            <a:spLocks noGrp="1"/>
          </p:cNvSpPr>
          <p:nvPr>
            <p:ph sz="quarter" idx="1"/>
          </p:nvPr>
        </p:nvSpPr>
        <p:spPr>
          <a:xfrm>
            <a:off x="228600" y="1600200"/>
            <a:ext cx="8686800" cy="4343400"/>
          </a:xfrm>
        </p:spPr>
        <p:txBody>
          <a:bodyPr>
            <a:noAutofit/>
          </a:bodyPr>
          <a:lstStyle/>
          <a:p>
            <a:r>
              <a:rPr lang="en-US" sz="2300" dirty="0" smtClean="0"/>
              <a:t>Associated with older age at repair, a higher frequency of hemodynamic abnormalities and increased morbidity.</a:t>
            </a:r>
          </a:p>
          <a:p>
            <a:r>
              <a:rPr lang="en-US" sz="2300" dirty="0" smtClean="0"/>
              <a:t>Among 242 pts with repaired TOF, 29 pts (12%) sustained episodes of serious atrial arrhythmias.</a:t>
            </a:r>
          </a:p>
          <a:p>
            <a:r>
              <a:rPr lang="en-US" sz="2300" dirty="0" smtClean="0"/>
              <a:t>The development of atrial arrhythmias was associated with substantial morbidity including congestive heart failure, reoperation, ventricular tachycardia, stroke and death (combined events, 20 of 29 pts; 69%).</a:t>
            </a:r>
          </a:p>
          <a:p>
            <a:r>
              <a:rPr lang="en-US" sz="2300" dirty="0" smtClean="0"/>
              <a:t>Patients with atrial arrhythmias were </a:t>
            </a:r>
            <a:r>
              <a:rPr lang="en-US" sz="2300" dirty="0" smtClean="0">
                <a:solidFill>
                  <a:srgbClr val="FF0000"/>
                </a:solidFill>
              </a:rPr>
              <a:t>older</a:t>
            </a:r>
            <a:r>
              <a:rPr lang="en-US" sz="2300" dirty="0" smtClean="0"/>
              <a:t> at surgical repair (25 ± 16 vs. 10 ± 9 yrs, P = 0.001) and at most recent assessment were </a:t>
            </a:r>
            <a:r>
              <a:rPr lang="en-US" sz="2300" dirty="0" smtClean="0">
                <a:solidFill>
                  <a:srgbClr val="FF0000"/>
                </a:solidFill>
              </a:rPr>
              <a:t>aged</a:t>
            </a:r>
            <a:r>
              <a:rPr lang="en-US" sz="2300" dirty="0" smtClean="0"/>
              <a:t> 48 ± 12 vs. 32 ± 10 yrs (P = 0.001), as compared with arrhythmia free pts.</a:t>
            </a:r>
            <a:endParaRPr lang="en-US" sz="2300" dirty="0"/>
          </a:p>
        </p:txBody>
      </p:sp>
      <p:sp>
        <p:nvSpPr>
          <p:cNvPr id="4" name="TextBox 3"/>
          <p:cNvSpPr txBox="1"/>
          <p:nvPr/>
        </p:nvSpPr>
        <p:spPr>
          <a:xfrm>
            <a:off x="457200" y="6019800"/>
            <a:ext cx="8382000" cy="646331"/>
          </a:xfrm>
          <a:prstGeom prst="rect">
            <a:avLst/>
          </a:prstGeom>
          <a:noFill/>
        </p:spPr>
        <p:txBody>
          <a:bodyPr wrap="square" rtlCol="0">
            <a:spAutoFit/>
          </a:bodyPr>
          <a:lstStyle/>
          <a:p>
            <a:r>
              <a:rPr lang="en-US" dirty="0" smtClean="0">
                <a:solidFill>
                  <a:srgbClr val="FFFF00"/>
                </a:solidFill>
              </a:rPr>
              <a:t>Harrison DA et al. Sustained atrial arrhythmias in adults late after repair of </a:t>
            </a:r>
            <a:r>
              <a:rPr lang="en-US" dirty="0" err="1" smtClean="0">
                <a:solidFill>
                  <a:srgbClr val="FFFF00"/>
                </a:solidFill>
              </a:rPr>
              <a:t>tetralogy</a:t>
            </a:r>
            <a:r>
              <a:rPr lang="en-US" dirty="0" smtClean="0">
                <a:solidFill>
                  <a:srgbClr val="FFFF00"/>
                </a:solidFill>
              </a:rPr>
              <a:t> of </a:t>
            </a:r>
            <a:r>
              <a:rPr lang="en-US" dirty="0" err="1" smtClean="0">
                <a:solidFill>
                  <a:srgbClr val="FFFF00"/>
                </a:solidFill>
              </a:rPr>
              <a:t>Fallot</a:t>
            </a:r>
            <a:r>
              <a:rPr lang="en-US" dirty="0" smtClean="0">
                <a:solidFill>
                  <a:srgbClr val="FFFF00"/>
                </a:solidFill>
              </a:rPr>
              <a:t>. Am J </a:t>
            </a:r>
            <a:r>
              <a:rPr lang="en-US" dirty="0" err="1" smtClean="0">
                <a:solidFill>
                  <a:srgbClr val="FFFF00"/>
                </a:solidFill>
              </a:rPr>
              <a:t>Cardiol</a:t>
            </a:r>
            <a:r>
              <a:rPr lang="en-US" dirty="0" smtClean="0">
                <a:solidFill>
                  <a:srgbClr val="FFFF00"/>
                </a:solidFill>
              </a:rPr>
              <a:t> 2001; 87: 584–8</a:t>
            </a:r>
            <a:r>
              <a:rPr lang="en-US" b="1" i="1" dirty="0" smtClean="0"/>
              <a: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Infective </a:t>
            </a:r>
            <a:r>
              <a:rPr lang="en-US" dirty="0" err="1" smtClean="0"/>
              <a:t>endocarditis</a:t>
            </a:r>
            <a:endParaRPr lang="en-US" dirty="0"/>
          </a:p>
        </p:txBody>
      </p:sp>
      <p:sp>
        <p:nvSpPr>
          <p:cNvPr id="3" name="Content Placeholder 2"/>
          <p:cNvSpPr>
            <a:spLocks noGrp="1"/>
          </p:cNvSpPr>
          <p:nvPr>
            <p:ph sz="quarter" idx="1"/>
          </p:nvPr>
        </p:nvSpPr>
        <p:spPr>
          <a:xfrm>
            <a:off x="381000" y="1600200"/>
            <a:ext cx="8458200" cy="4876800"/>
          </a:xfrm>
        </p:spPr>
        <p:txBody>
          <a:bodyPr/>
          <a:lstStyle/>
          <a:p>
            <a:r>
              <a:rPr lang="en-US" dirty="0" smtClean="0"/>
              <a:t>Well known complication post TOF repair.</a:t>
            </a:r>
          </a:p>
          <a:p>
            <a:r>
              <a:rPr lang="en-US" dirty="0" smtClean="0"/>
              <a:t>Frequency increases after PVR.</a:t>
            </a:r>
          </a:p>
          <a:p>
            <a:r>
              <a:rPr lang="en-US" dirty="0" smtClean="0"/>
              <a:t>Affect aortic valve, tricuspid valve, pulmonary artery, residual VSD, AML in its area contiguous with AV.</a:t>
            </a:r>
          </a:p>
          <a:p>
            <a:r>
              <a:rPr lang="en-US" dirty="0" smtClean="0"/>
              <a:t>Morris et al; 30 yr incidence of </a:t>
            </a:r>
            <a:r>
              <a:rPr lang="en-US" dirty="0" err="1" smtClean="0"/>
              <a:t>endocarditis</a:t>
            </a:r>
            <a:r>
              <a:rPr lang="en-US" dirty="0" smtClean="0"/>
              <a:t> in repaired TOF 1.3%.</a:t>
            </a:r>
          </a:p>
          <a:p>
            <a:r>
              <a:rPr lang="en-US" dirty="0" smtClean="0"/>
              <a:t>Require life long infective </a:t>
            </a:r>
            <a:r>
              <a:rPr lang="en-US" dirty="0" err="1" smtClean="0"/>
              <a:t>endocarditis</a:t>
            </a:r>
            <a:r>
              <a:rPr lang="en-US" dirty="0" smtClean="0"/>
              <a:t> prophylaxis.</a:t>
            </a:r>
          </a:p>
          <a:p>
            <a:r>
              <a:rPr lang="en-US" dirty="0" smtClean="0"/>
              <a:t>Importance of maintaining good oral </a:t>
            </a:r>
            <a:r>
              <a:rPr lang="en-US" dirty="0" err="1" smtClean="0"/>
              <a:t>hygeine</a:t>
            </a:r>
            <a:r>
              <a:rPr lang="en-US" dirty="0" smtClean="0"/>
              <a: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Contraception and pregnancy</a:t>
            </a:r>
            <a:endParaRPr lang="en-US" dirty="0"/>
          </a:p>
        </p:txBody>
      </p:sp>
      <p:sp>
        <p:nvSpPr>
          <p:cNvPr id="3" name="Content Placeholder 2"/>
          <p:cNvSpPr>
            <a:spLocks noGrp="1"/>
          </p:cNvSpPr>
          <p:nvPr>
            <p:ph sz="quarter" idx="1"/>
          </p:nvPr>
        </p:nvSpPr>
        <p:spPr>
          <a:xfrm>
            <a:off x="381000" y="1600200"/>
            <a:ext cx="8534400" cy="4800600"/>
          </a:xfrm>
        </p:spPr>
        <p:txBody>
          <a:bodyPr/>
          <a:lstStyle/>
          <a:p>
            <a:r>
              <a:rPr lang="en-US" dirty="0" smtClean="0"/>
              <a:t>Issues reg. genetics, recurrence risk and fetal screening to be discussed.</a:t>
            </a:r>
          </a:p>
          <a:p>
            <a:r>
              <a:rPr lang="en-US" dirty="0" smtClean="0">
                <a:solidFill>
                  <a:srgbClr val="FFFF00"/>
                </a:solidFill>
              </a:rPr>
              <a:t>Caution with OCP </a:t>
            </a:r>
            <a:r>
              <a:rPr lang="en-US" dirty="0" smtClean="0"/>
              <a:t>in women with significant ventricular dysfunction, atrial arrhythmias b/c associated risk of </a:t>
            </a:r>
            <a:r>
              <a:rPr lang="en-US" dirty="0" err="1" smtClean="0"/>
              <a:t>thromboembolism</a:t>
            </a:r>
            <a:r>
              <a:rPr lang="en-US" dirty="0" smtClean="0"/>
              <a:t>.</a:t>
            </a:r>
          </a:p>
          <a:p>
            <a:r>
              <a:rPr lang="en-US" dirty="0" smtClean="0"/>
              <a:t>Pregnancy usually well tolerated.</a:t>
            </a:r>
          </a:p>
          <a:p>
            <a:r>
              <a:rPr lang="en-US" dirty="0" smtClean="0"/>
              <a:t>The risks of pregnancy depends on severity of </a:t>
            </a:r>
            <a:r>
              <a:rPr lang="en-US" dirty="0" smtClean="0">
                <a:solidFill>
                  <a:srgbClr val="FFFF00"/>
                </a:solidFill>
              </a:rPr>
              <a:t>residual lesions</a:t>
            </a:r>
            <a:r>
              <a:rPr lang="en-US" dirty="0" smtClean="0"/>
              <a:t>, degree of </a:t>
            </a:r>
            <a:r>
              <a:rPr lang="en-US" dirty="0" smtClean="0">
                <a:solidFill>
                  <a:srgbClr val="FFFF00"/>
                </a:solidFill>
              </a:rPr>
              <a:t>ventricular dysfunction </a:t>
            </a:r>
            <a:r>
              <a:rPr lang="en-US" dirty="0" smtClean="0"/>
              <a:t>and likelihood of developing </a:t>
            </a:r>
            <a:r>
              <a:rPr lang="en-US" dirty="0" smtClean="0">
                <a:solidFill>
                  <a:srgbClr val="FFFF00"/>
                </a:solidFill>
              </a:rPr>
              <a:t>arrhythmia</a:t>
            </a:r>
            <a:r>
              <a:rPr lang="en-US" dirty="0" smtClean="0"/>
              <a: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eaLnBrk="1" hangingPunct="1"/>
            <a:r>
              <a:rPr lang="en-US" sz="2800" b="1" smtClean="0"/>
              <a:t>Procedures for Rerepair of Tetralogy of</a:t>
            </a:r>
            <a:br>
              <a:rPr lang="en-US" sz="2800" b="1" smtClean="0"/>
            </a:br>
            <a:r>
              <a:rPr lang="en-US" sz="2800" b="1" smtClean="0"/>
              <a:t>Fallot in Adults</a:t>
            </a:r>
          </a:p>
        </p:txBody>
      </p:sp>
      <p:sp>
        <p:nvSpPr>
          <p:cNvPr id="53251" name="Content Placeholder 2"/>
          <p:cNvSpPr>
            <a:spLocks noGrp="1"/>
          </p:cNvSpPr>
          <p:nvPr>
            <p:ph sz="quarter" idx="1"/>
          </p:nvPr>
        </p:nvSpPr>
        <p:spPr/>
        <p:txBody>
          <a:bodyPr>
            <a:noAutofit/>
          </a:bodyPr>
          <a:lstStyle/>
          <a:p>
            <a:pPr eaLnBrk="1" hangingPunct="1"/>
            <a:r>
              <a:rPr lang="en-US" sz="2400" dirty="0" smtClean="0"/>
              <a:t>Pulmonary valve replacement</a:t>
            </a:r>
          </a:p>
          <a:p>
            <a:pPr eaLnBrk="1" hangingPunct="1"/>
            <a:r>
              <a:rPr lang="en-US" sz="2400" dirty="0" smtClean="0"/>
              <a:t>Residual </a:t>
            </a:r>
            <a:r>
              <a:rPr lang="en-US" sz="2400" dirty="0" err="1" smtClean="0"/>
              <a:t>subvalvular</a:t>
            </a:r>
            <a:r>
              <a:rPr lang="en-US" sz="2400" dirty="0" smtClean="0"/>
              <a:t> obstruction or pulmonary artery stenosis</a:t>
            </a:r>
          </a:p>
          <a:p>
            <a:pPr eaLnBrk="1" hangingPunct="1"/>
            <a:r>
              <a:rPr lang="en-US" sz="2400" dirty="0" smtClean="0"/>
              <a:t>Residual VSD closure</a:t>
            </a:r>
          </a:p>
          <a:p>
            <a:pPr eaLnBrk="1" hangingPunct="1"/>
            <a:r>
              <a:rPr lang="en-US" sz="2400" dirty="0" err="1" smtClean="0"/>
              <a:t>Sx</a:t>
            </a:r>
            <a:r>
              <a:rPr lang="en-US" sz="2400" dirty="0" smtClean="0"/>
              <a:t> for Aneurysm of RVOT</a:t>
            </a:r>
          </a:p>
          <a:p>
            <a:pPr eaLnBrk="1" hangingPunct="1"/>
            <a:r>
              <a:rPr lang="en-US" sz="2400" dirty="0" smtClean="0"/>
              <a:t>MAPCAs coiling</a:t>
            </a:r>
          </a:p>
          <a:p>
            <a:pPr eaLnBrk="1" hangingPunct="1"/>
            <a:r>
              <a:rPr lang="en-US" sz="2400" dirty="0" smtClean="0"/>
              <a:t>Atrial and ventricular arrhythmia- RFA or surgery.</a:t>
            </a:r>
          </a:p>
          <a:p>
            <a:pPr eaLnBrk="1" hangingPunct="1"/>
            <a:r>
              <a:rPr lang="en-US" sz="2400" dirty="0" smtClean="0"/>
              <a:t>Tricuspid valve repair for significant tricuspid regurgitation</a:t>
            </a:r>
          </a:p>
          <a:p>
            <a:pPr eaLnBrk="1" hangingPunct="1"/>
            <a:r>
              <a:rPr lang="en-US" sz="2400" dirty="0" smtClean="0"/>
              <a:t>AVR for aortic regurgitation</a:t>
            </a:r>
          </a:p>
          <a:p>
            <a:pPr eaLnBrk="1" hangingPunct="1"/>
            <a:r>
              <a:rPr lang="en-US" sz="2400" dirty="0" smtClean="0"/>
              <a:t>Closure of residual PFO or ASD, if any.</a:t>
            </a:r>
          </a:p>
          <a:p>
            <a:r>
              <a:rPr lang="en-US" sz="2400" dirty="0" smtClean="0"/>
              <a:t>Replacement of ascending aorta for dilatation(very rare).</a:t>
            </a:r>
          </a:p>
          <a:p>
            <a:pPr eaLnBrk="1" hangingPunct="1"/>
            <a:endParaRPr lang="en-US"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MCQs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smtClean="0"/>
              <a:t>First TOF repair by an open heart procedure done by</a:t>
            </a:r>
            <a:endParaRPr lang="en-US" sz="2800" dirty="0"/>
          </a:p>
        </p:txBody>
      </p:sp>
      <p:sp>
        <p:nvSpPr>
          <p:cNvPr id="7" name="Content Placeholder 6"/>
          <p:cNvSpPr>
            <a:spLocks noGrp="1"/>
          </p:cNvSpPr>
          <p:nvPr>
            <p:ph sz="quarter" idx="1"/>
          </p:nvPr>
        </p:nvSpPr>
        <p:spPr>
          <a:xfrm>
            <a:off x="612648" y="2819400"/>
            <a:ext cx="8153400" cy="3276600"/>
          </a:xfrm>
        </p:spPr>
        <p:txBody>
          <a:bodyPr/>
          <a:lstStyle/>
          <a:p>
            <a:pPr marL="514350" indent="-514350">
              <a:buFont typeface="+mj-lt"/>
              <a:buAutoNum type="alphaUcPeriod"/>
            </a:pPr>
            <a:r>
              <a:rPr lang="en-US" dirty="0" err="1" smtClean="0"/>
              <a:t>Kirklin</a:t>
            </a:r>
            <a:r>
              <a:rPr lang="en-US" dirty="0" smtClean="0"/>
              <a:t> and </a:t>
            </a:r>
            <a:r>
              <a:rPr lang="en-US" dirty="0" err="1" smtClean="0"/>
              <a:t>wallace</a:t>
            </a:r>
            <a:r>
              <a:rPr lang="en-US" dirty="0" smtClean="0"/>
              <a:t>, 1946</a:t>
            </a:r>
          </a:p>
          <a:p>
            <a:pPr marL="514350" indent="-514350">
              <a:buFont typeface="+mj-lt"/>
              <a:buAutoNum type="alphaUcPeriod"/>
            </a:pPr>
            <a:r>
              <a:rPr lang="en-US" dirty="0" err="1" smtClean="0"/>
              <a:t>Lillehei</a:t>
            </a:r>
            <a:r>
              <a:rPr lang="en-US" dirty="0" smtClean="0"/>
              <a:t> and Varco,1954</a:t>
            </a:r>
          </a:p>
          <a:p>
            <a:pPr marL="514350" indent="-514350">
              <a:buFont typeface="+mj-lt"/>
              <a:buAutoNum type="alphaUcPeriod"/>
            </a:pPr>
            <a:r>
              <a:rPr lang="en-US" dirty="0" smtClean="0"/>
              <a:t>Murphy and </a:t>
            </a:r>
            <a:r>
              <a:rPr lang="en-US" dirty="0" err="1" smtClean="0"/>
              <a:t>Mair</a:t>
            </a:r>
            <a:r>
              <a:rPr lang="en-US" dirty="0" smtClean="0"/>
              <a:t>, 1956</a:t>
            </a:r>
          </a:p>
          <a:p>
            <a:pPr marL="514350" indent="-514350">
              <a:buFont typeface="+mj-lt"/>
              <a:buAutoNum type="alphaUcPeriod"/>
            </a:pPr>
            <a:r>
              <a:rPr lang="en-US" dirty="0" smtClean="0"/>
              <a:t>Parry and McElhinney,1958</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According to ACC/AHA 2008 guidelines, echocardiographic assessment should be done in TOF repaired pts at intervals of</a:t>
            </a:r>
            <a:endParaRPr lang="en-US" sz="2400" dirty="0"/>
          </a:p>
        </p:txBody>
      </p:sp>
      <p:sp>
        <p:nvSpPr>
          <p:cNvPr id="3" name="Content Placeholder 2"/>
          <p:cNvSpPr>
            <a:spLocks noGrp="1"/>
          </p:cNvSpPr>
          <p:nvPr>
            <p:ph sz="quarter" idx="1"/>
          </p:nvPr>
        </p:nvSpPr>
        <p:spPr>
          <a:xfrm>
            <a:off x="612648" y="2590800"/>
            <a:ext cx="8153400" cy="3505200"/>
          </a:xfrm>
        </p:spPr>
        <p:txBody>
          <a:bodyPr/>
          <a:lstStyle/>
          <a:p>
            <a:pPr marL="514350" indent="-514350">
              <a:buFont typeface="+mj-lt"/>
              <a:buAutoNum type="alphaUcPeriod"/>
            </a:pPr>
            <a:r>
              <a:rPr lang="en-US" dirty="0" smtClean="0"/>
              <a:t>6 months</a:t>
            </a:r>
          </a:p>
          <a:p>
            <a:pPr marL="514350" indent="-514350">
              <a:buFont typeface="+mj-lt"/>
              <a:buAutoNum type="alphaUcPeriod"/>
            </a:pPr>
            <a:r>
              <a:rPr lang="en-US" dirty="0" smtClean="0"/>
              <a:t>One yr.</a:t>
            </a:r>
          </a:p>
          <a:p>
            <a:pPr marL="514350" indent="-514350">
              <a:buFont typeface="+mj-lt"/>
              <a:buAutoNum type="alphaUcPeriod"/>
            </a:pPr>
            <a:r>
              <a:rPr lang="en-US" dirty="0" smtClean="0"/>
              <a:t>Two yrs</a:t>
            </a:r>
          </a:p>
          <a:p>
            <a:pPr marL="514350" indent="-514350">
              <a:buFont typeface="+mj-lt"/>
              <a:buAutoNum type="alphaUcPeriod"/>
            </a:pPr>
            <a:r>
              <a:rPr lang="en-US" dirty="0" smtClean="0"/>
              <a:t>Three yrs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All are indications for Pulmonary Valve Replacement in </a:t>
            </a:r>
            <a:r>
              <a:rPr lang="en-US" sz="2800" dirty="0" err="1" smtClean="0"/>
              <a:t>aymptomatic</a:t>
            </a:r>
            <a:r>
              <a:rPr lang="en-US" sz="2800" dirty="0" smtClean="0"/>
              <a:t> post TOF repair pts, except</a:t>
            </a:r>
            <a:endParaRPr lang="en-US" sz="2800" dirty="0"/>
          </a:p>
        </p:txBody>
      </p:sp>
      <p:sp>
        <p:nvSpPr>
          <p:cNvPr id="3" name="Content Placeholder 2"/>
          <p:cNvSpPr>
            <a:spLocks noGrp="1"/>
          </p:cNvSpPr>
          <p:nvPr>
            <p:ph sz="quarter" idx="1"/>
          </p:nvPr>
        </p:nvSpPr>
        <p:spPr/>
        <p:txBody>
          <a:bodyPr/>
          <a:lstStyle/>
          <a:p>
            <a:endParaRPr lang="en-US" dirty="0" smtClean="0"/>
          </a:p>
          <a:p>
            <a:pPr marL="514350" indent="-514350">
              <a:buFont typeface="+mj-lt"/>
              <a:buAutoNum type="alphaUcPeriod"/>
            </a:pPr>
            <a:r>
              <a:rPr lang="en-US" dirty="0" smtClean="0"/>
              <a:t>RV end-diastolic volume index &gt;150 ml/m2 </a:t>
            </a:r>
          </a:p>
          <a:p>
            <a:pPr marL="514350" indent="-514350">
              <a:buFont typeface="+mj-lt"/>
              <a:buAutoNum type="alphaUcPeriod"/>
            </a:pPr>
            <a:r>
              <a:rPr lang="en-US" dirty="0" smtClean="0"/>
              <a:t>RV ESV index &gt;80 ml/m2 </a:t>
            </a:r>
          </a:p>
          <a:p>
            <a:pPr marL="514350" indent="-514350">
              <a:buFont typeface="+mj-lt"/>
              <a:buAutoNum type="alphaUcPeriod"/>
            </a:pPr>
            <a:r>
              <a:rPr lang="en-US" dirty="0" smtClean="0"/>
              <a:t>regurgitation fraction ≥40% </a:t>
            </a:r>
          </a:p>
          <a:p>
            <a:pPr marL="514350" indent="-514350">
              <a:buFont typeface="+mj-lt"/>
              <a:buAutoNum type="alphaUcPeriod"/>
            </a:pPr>
            <a:r>
              <a:rPr lang="en-US" dirty="0" smtClean="0"/>
              <a:t>RV EF &lt;47% </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 mechanics after TOF repair</a:t>
            </a:r>
            <a:endParaRPr lang="en-US" dirty="0"/>
          </a:p>
        </p:txBody>
      </p:sp>
      <p:sp>
        <p:nvSpPr>
          <p:cNvPr id="3" name="Content Placeholder 2"/>
          <p:cNvSpPr>
            <a:spLocks noGrp="1"/>
          </p:cNvSpPr>
          <p:nvPr>
            <p:ph sz="quarter" idx="1"/>
          </p:nvPr>
        </p:nvSpPr>
        <p:spPr>
          <a:xfrm>
            <a:off x="612648" y="1371600"/>
            <a:ext cx="8531352" cy="5486400"/>
          </a:xfrm>
        </p:spPr>
        <p:txBody>
          <a:bodyPr>
            <a:normAutofit fontScale="70000" lnSpcReduction="20000"/>
          </a:bodyPr>
          <a:lstStyle/>
          <a:p>
            <a:endParaRPr lang="en-US" dirty="0" smtClean="0"/>
          </a:p>
          <a:p>
            <a:r>
              <a:rPr lang="en-US" sz="3000" dirty="0" smtClean="0"/>
              <a:t>Myocardium: a relatively thin compact layer + a prominent layer of </a:t>
            </a:r>
            <a:r>
              <a:rPr lang="en-US" sz="3000" dirty="0" err="1" smtClean="0"/>
              <a:t>trabeculations</a:t>
            </a:r>
            <a:r>
              <a:rPr lang="en-US" sz="3000" dirty="0" smtClean="0"/>
              <a:t>.</a:t>
            </a:r>
          </a:p>
          <a:p>
            <a:r>
              <a:rPr lang="en-US" sz="3000" dirty="0" smtClean="0"/>
              <a:t>The orientation of the </a:t>
            </a:r>
            <a:r>
              <a:rPr lang="en-US" sz="3000" dirty="0" err="1" smtClean="0"/>
              <a:t>myofibers</a:t>
            </a:r>
            <a:r>
              <a:rPr lang="en-US" sz="3000" dirty="0" smtClean="0"/>
              <a:t> in the RV -more horizontal and contraction is predominantly from base-to-apex (longitudinal) with a lower degree of angular motion (twist).</a:t>
            </a:r>
          </a:p>
          <a:p>
            <a:r>
              <a:rPr lang="en-US" sz="3000" dirty="0" smtClean="0"/>
              <a:t>Supplied by a single coronary artery with ~50% of the flow occurring during diastole as oppose to ~90% in the LV. </a:t>
            </a:r>
          </a:p>
          <a:p>
            <a:endParaRPr lang="en-US" sz="3000" dirty="0" smtClean="0"/>
          </a:p>
          <a:p>
            <a:r>
              <a:rPr lang="en-US" sz="3000" dirty="0" smtClean="0"/>
              <a:t>Conduction system in the RV comprises a single fascicle with a long course and a long delay in activation between the base and the distal </a:t>
            </a:r>
            <a:r>
              <a:rPr lang="en-US" sz="3000" dirty="0" err="1" smtClean="0"/>
              <a:t>infundibular</a:t>
            </a:r>
            <a:r>
              <a:rPr lang="en-US" sz="3000" dirty="0" smtClean="0"/>
              <a:t> free wall, resulting in peristalsis like motion </a:t>
            </a:r>
          </a:p>
          <a:p>
            <a:r>
              <a:rPr lang="en-US" sz="3000" dirty="0" smtClean="0"/>
              <a:t>Although RV function impacts LV function, the reverse is much more pronounced with 63% of RV pressure rise accounted for by LV contraction. </a:t>
            </a:r>
          </a:p>
          <a:p>
            <a:pPr>
              <a:buNone/>
            </a:pPr>
            <a:r>
              <a:rPr lang="en-US" dirty="0" smtClean="0">
                <a:solidFill>
                  <a:srgbClr val="FFC000"/>
                </a:solidFill>
              </a:rPr>
              <a:t>                </a:t>
            </a:r>
          </a:p>
          <a:p>
            <a:pPr>
              <a:buNone/>
            </a:pPr>
            <a:r>
              <a:rPr lang="en-US" sz="2600" dirty="0" smtClean="0">
                <a:solidFill>
                  <a:srgbClr val="FFC000"/>
                </a:solidFill>
              </a:rPr>
              <a:t>                          </a:t>
            </a:r>
            <a:r>
              <a:rPr lang="en-US" sz="2600" dirty="0" err="1" smtClean="0">
                <a:solidFill>
                  <a:srgbClr val="FFC000"/>
                </a:solidFill>
              </a:rPr>
              <a:t>Geva</a:t>
            </a:r>
            <a:r>
              <a:rPr lang="en-US" sz="2600" dirty="0" smtClean="0">
                <a:solidFill>
                  <a:srgbClr val="FFC000"/>
                </a:solidFill>
              </a:rPr>
              <a:t> Journal of Cardiovascular Magnetic Resonance 2011, 13:9 </a:t>
            </a:r>
            <a:endParaRPr lang="en-US" sz="2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ox(in)">
                                      <p:cBhvr>
                                        <p:cTn id="18" dur="500"/>
                                        <p:tgtEl>
                                          <p:spTgt spid="3">
                                            <p:txEl>
                                              <p:pRg st="5" end="5"/>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500"/>
                                        <p:tgtEl>
                                          <p:spTgt spid="3">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ox(in)">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Commonest arrhythmia in early post op period</a:t>
            </a:r>
            <a:endParaRPr lang="en-US" sz="3200" dirty="0"/>
          </a:p>
        </p:txBody>
      </p:sp>
      <p:sp>
        <p:nvSpPr>
          <p:cNvPr id="3" name="Content Placeholder 2"/>
          <p:cNvSpPr>
            <a:spLocks noGrp="1"/>
          </p:cNvSpPr>
          <p:nvPr>
            <p:ph sz="quarter" idx="1"/>
          </p:nvPr>
        </p:nvSpPr>
        <p:spPr>
          <a:xfrm>
            <a:off x="612648" y="2438400"/>
            <a:ext cx="8153400" cy="3657600"/>
          </a:xfrm>
        </p:spPr>
        <p:txBody>
          <a:bodyPr/>
          <a:lstStyle/>
          <a:p>
            <a:pPr marL="514350" indent="-514350">
              <a:buFont typeface="+mj-lt"/>
              <a:buAutoNum type="alphaUcPeriod"/>
            </a:pPr>
            <a:r>
              <a:rPr lang="en-US" dirty="0" smtClean="0"/>
              <a:t>Atrial fibrillation</a:t>
            </a:r>
          </a:p>
          <a:p>
            <a:pPr marL="514350" indent="-514350">
              <a:buFont typeface="+mj-lt"/>
              <a:buAutoNum type="alphaUcPeriod"/>
            </a:pPr>
            <a:r>
              <a:rPr lang="en-US" dirty="0" err="1" smtClean="0"/>
              <a:t>Junctional</a:t>
            </a:r>
            <a:r>
              <a:rPr lang="en-US" dirty="0" smtClean="0"/>
              <a:t> ectopic tachycardia.</a:t>
            </a:r>
          </a:p>
          <a:p>
            <a:pPr marL="514350" indent="-514350">
              <a:buFont typeface="+mj-lt"/>
              <a:buAutoNum type="alphaUcPeriod"/>
            </a:pPr>
            <a:r>
              <a:rPr lang="en-US" dirty="0" smtClean="0"/>
              <a:t>Ventricular tachycardia</a:t>
            </a:r>
          </a:p>
          <a:p>
            <a:pPr marL="514350" indent="-514350">
              <a:buFont typeface="+mj-lt"/>
              <a:buAutoNum type="alphaUcPeriod"/>
            </a:pPr>
            <a:r>
              <a:rPr lang="en-US" dirty="0" smtClean="0"/>
              <a:t>CHB</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Commonest cause of mortality in late post TOF repair</a:t>
            </a:r>
            <a:endParaRPr lang="en-US" sz="3200" dirty="0"/>
          </a:p>
        </p:txBody>
      </p:sp>
      <p:sp>
        <p:nvSpPr>
          <p:cNvPr id="3" name="Content Placeholder 2"/>
          <p:cNvSpPr>
            <a:spLocks noGrp="1"/>
          </p:cNvSpPr>
          <p:nvPr>
            <p:ph sz="quarter" idx="1"/>
          </p:nvPr>
        </p:nvSpPr>
        <p:spPr>
          <a:xfrm>
            <a:off x="612648" y="2667000"/>
            <a:ext cx="8153400" cy="3429000"/>
          </a:xfrm>
        </p:spPr>
        <p:txBody>
          <a:bodyPr/>
          <a:lstStyle/>
          <a:p>
            <a:pPr marL="514350" indent="-514350">
              <a:buFont typeface="+mj-lt"/>
              <a:buAutoNum type="alphaUcPeriod"/>
            </a:pPr>
            <a:r>
              <a:rPr lang="en-US" dirty="0" smtClean="0"/>
              <a:t>VT</a:t>
            </a:r>
          </a:p>
          <a:p>
            <a:pPr marL="514350" indent="-514350">
              <a:buFont typeface="+mj-lt"/>
              <a:buAutoNum type="alphaUcPeriod"/>
            </a:pPr>
            <a:r>
              <a:rPr lang="en-US" dirty="0" smtClean="0"/>
              <a:t>CCF</a:t>
            </a:r>
          </a:p>
          <a:p>
            <a:pPr marL="514350" indent="-514350">
              <a:buFont typeface="+mj-lt"/>
              <a:buAutoNum type="alphaUcPeriod"/>
            </a:pPr>
            <a:r>
              <a:rPr lang="en-US" dirty="0" smtClean="0"/>
              <a:t>SCD</a:t>
            </a:r>
          </a:p>
          <a:p>
            <a:pPr marL="514350" indent="-514350">
              <a:buFont typeface="+mj-lt"/>
              <a:buAutoNum type="alphaUcPeriod"/>
            </a:pPr>
            <a:r>
              <a:rPr lang="en-US" dirty="0" smtClean="0"/>
              <a:t>SVT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a:t>
            </a:r>
            <a:r>
              <a:rPr lang="en-US" dirty="0" smtClean="0"/>
              <a:t>- PR index</a:t>
            </a:r>
            <a:endParaRPr lang="en-US" dirty="0"/>
          </a:p>
        </p:txBody>
      </p:sp>
      <p:sp>
        <p:nvSpPr>
          <p:cNvPr id="3" name="Content Placeholder 2"/>
          <p:cNvSpPr>
            <a:spLocks noGrp="1"/>
          </p:cNvSpPr>
          <p:nvPr>
            <p:ph sz="quarter" idx="1"/>
          </p:nvPr>
        </p:nvSpPr>
        <p:spPr/>
        <p:txBody>
          <a:bodyPr/>
          <a:lstStyle/>
          <a:p>
            <a:endParaRPr lang="en-US" dirty="0" smtClean="0"/>
          </a:p>
          <a:p>
            <a:pPr marL="514350" indent="-514350">
              <a:buFont typeface="+mj-lt"/>
              <a:buAutoNum type="alphaUcPeriod"/>
            </a:pPr>
            <a:r>
              <a:rPr lang="en-US" dirty="0" smtClean="0"/>
              <a:t>The ratio of diastolic / systolic time velocity integral</a:t>
            </a:r>
          </a:p>
          <a:p>
            <a:pPr marL="514350" indent="-514350">
              <a:buFont typeface="+mj-lt"/>
              <a:buAutoNum type="alphaUcPeriod"/>
            </a:pPr>
            <a:r>
              <a:rPr lang="en-US" dirty="0" smtClean="0"/>
              <a:t>The ratio duration of PR / total diastolic time </a:t>
            </a:r>
          </a:p>
          <a:p>
            <a:pPr marL="514350" indent="-514350">
              <a:buFont typeface="+mj-lt"/>
              <a:buAutoNum type="alphaUcPeriod"/>
            </a:pPr>
            <a:r>
              <a:rPr lang="en-US" dirty="0" smtClean="0"/>
              <a:t>Regurgitant jet width / RVOT diameter</a:t>
            </a:r>
          </a:p>
          <a:p>
            <a:pPr marL="514350" indent="-514350">
              <a:buFont typeface="+mj-lt"/>
              <a:buAutoNum type="alphaUcPeriod"/>
            </a:pPr>
            <a:r>
              <a:rPr lang="en-US" dirty="0" smtClean="0"/>
              <a:t>None of these </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Significant PR by echocardiography indicated by all except</a:t>
            </a:r>
            <a:endParaRPr lang="en-US" sz="3200" dirty="0"/>
          </a:p>
        </p:txBody>
      </p:sp>
      <p:sp>
        <p:nvSpPr>
          <p:cNvPr id="4" name="Content Placeholder 3"/>
          <p:cNvSpPr>
            <a:spLocks noGrp="1"/>
          </p:cNvSpPr>
          <p:nvPr>
            <p:ph sz="quarter" idx="1"/>
          </p:nvPr>
        </p:nvSpPr>
        <p:spPr/>
        <p:txBody>
          <a:bodyPr/>
          <a:lstStyle/>
          <a:p>
            <a:endParaRPr lang="en-US" dirty="0" smtClean="0"/>
          </a:p>
          <a:p>
            <a:pPr marL="514350" indent="-514350">
              <a:buFont typeface="+mj-lt"/>
              <a:buAutoNum type="alphaUcPeriod"/>
            </a:pPr>
            <a:r>
              <a:rPr lang="en-US" dirty="0" smtClean="0"/>
              <a:t>The ratio of jet width / RV outflow diameter ≥ 2/3 </a:t>
            </a:r>
          </a:p>
          <a:p>
            <a:pPr marL="514350" indent="-514350">
              <a:buFont typeface="+mj-lt"/>
              <a:buAutoNum type="alphaUcPeriod"/>
            </a:pPr>
            <a:r>
              <a:rPr lang="en-US" dirty="0" smtClean="0"/>
              <a:t> PHT &gt;100 </a:t>
            </a:r>
            <a:r>
              <a:rPr lang="en-US" dirty="0" err="1" smtClean="0"/>
              <a:t>ms.</a:t>
            </a:r>
            <a:endParaRPr lang="en-US" dirty="0" smtClean="0"/>
          </a:p>
          <a:p>
            <a:pPr marL="514350" indent="-514350">
              <a:buFont typeface="+mj-lt"/>
              <a:buAutoNum type="alphaUcPeriod"/>
            </a:pPr>
            <a:r>
              <a:rPr lang="en-US" dirty="0" smtClean="0"/>
              <a:t>PR index &lt;0.77.</a:t>
            </a:r>
          </a:p>
          <a:p>
            <a:pPr marL="514350" indent="-514350">
              <a:buFont typeface="+mj-lt"/>
              <a:buAutoNum type="alphaUcPeriod"/>
            </a:pPr>
            <a:r>
              <a:rPr lang="en-US" dirty="0" smtClean="0"/>
              <a:t>Presence of diastolic flow reversal in branch pulmonary arteries.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All are determinants of degree of PR, except</a:t>
            </a:r>
            <a:endParaRPr lang="en-US" sz="2800" dirty="0"/>
          </a:p>
        </p:txBody>
      </p:sp>
      <p:sp>
        <p:nvSpPr>
          <p:cNvPr id="3" name="Content Placeholder 2"/>
          <p:cNvSpPr>
            <a:spLocks noGrp="1"/>
          </p:cNvSpPr>
          <p:nvPr>
            <p:ph sz="quarter" idx="1"/>
          </p:nvPr>
        </p:nvSpPr>
        <p:spPr/>
        <p:txBody>
          <a:bodyPr/>
          <a:lstStyle/>
          <a:p>
            <a:pPr marL="514350" indent="-514350">
              <a:buFont typeface="+mj-lt"/>
              <a:buAutoNum type="alphaUcPeriod"/>
            </a:pPr>
            <a:r>
              <a:rPr lang="en-US" dirty="0" smtClean="0"/>
              <a:t>RV compliance</a:t>
            </a:r>
          </a:p>
          <a:p>
            <a:pPr marL="514350" indent="-514350">
              <a:buFont typeface="+mj-lt"/>
              <a:buAutoNum type="alphaUcPeriod"/>
            </a:pPr>
            <a:r>
              <a:rPr lang="en-US" dirty="0" smtClean="0"/>
              <a:t>Diastolic time duration</a:t>
            </a:r>
          </a:p>
          <a:p>
            <a:pPr marL="514350" indent="-514350">
              <a:buFont typeface="+mj-lt"/>
              <a:buAutoNum type="alphaUcPeriod"/>
            </a:pPr>
            <a:r>
              <a:rPr lang="en-US" dirty="0" smtClean="0"/>
              <a:t>Degree of Tricuspid regurgitation</a:t>
            </a:r>
          </a:p>
          <a:p>
            <a:pPr marL="514350" indent="-514350">
              <a:buFont typeface="+mj-lt"/>
              <a:buAutoNum type="alphaUcPeriod"/>
            </a:pPr>
            <a:r>
              <a:rPr lang="en-US" dirty="0" smtClean="0"/>
              <a:t>Capacitance of the pulmonary arteries</a:t>
            </a:r>
          </a:p>
          <a:p>
            <a:pPr marL="514350" indent="-514350">
              <a:buFont typeface="+mj-lt"/>
              <a:buAutoNum type="alphaUcPeriod"/>
            </a:pPr>
            <a:r>
              <a:rPr lang="en-US" dirty="0" smtClean="0"/>
              <a:t>LV function</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Which of the following statement is incorrect</a:t>
            </a:r>
            <a:endParaRPr lang="en-US" sz="3200" dirty="0"/>
          </a:p>
        </p:txBody>
      </p:sp>
      <p:sp>
        <p:nvSpPr>
          <p:cNvPr id="3" name="Content Placeholder 2"/>
          <p:cNvSpPr>
            <a:spLocks noGrp="1"/>
          </p:cNvSpPr>
          <p:nvPr>
            <p:ph sz="quarter" idx="1"/>
          </p:nvPr>
        </p:nvSpPr>
        <p:spPr>
          <a:xfrm>
            <a:off x="381000" y="1600200"/>
            <a:ext cx="8385048" cy="4724400"/>
          </a:xfrm>
        </p:spPr>
        <p:txBody>
          <a:bodyPr/>
          <a:lstStyle/>
          <a:p>
            <a:pPr marL="514350" indent="-514350">
              <a:buFont typeface="+mj-lt"/>
              <a:buAutoNum type="alphaUcPeriod"/>
            </a:pPr>
            <a:r>
              <a:rPr lang="en-US" dirty="0" smtClean="0"/>
              <a:t>Transient CHB beyond 72 hrs </a:t>
            </a:r>
            <a:r>
              <a:rPr lang="en-US" dirty="0" err="1" smtClean="0"/>
              <a:t>postop</a:t>
            </a:r>
            <a:r>
              <a:rPr lang="en-US" dirty="0" smtClean="0"/>
              <a:t> among TOF repaired pts, strongly correlated with SCD.</a:t>
            </a:r>
          </a:p>
          <a:p>
            <a:pPr marL="514350" indent="-514350">
              <a:buFont typeface="+mj-lt"/>
              <a:buAutoNum type="alphaUcPeriod"/>
            </a:pPr>
            <a:r>
              <a:rPr lang="en-US" dirty="0" smtClean="0"/>
              <a:t>NSVT in Holter monitoring predict sudden death in post TOF repair pts.</a:t>
            </a:r>
          </a:p>
          <a:p>
            <a:pPr marL="514350" indent="-514350">
              <a:buFont typeface="+mj-lt"/>
              <a:buAutoNum type="alphaUcPeriod"/>
            </a:pPr>
            <a:r>
              <a:rPr lang="en-US" dirty="0" smtClean="0"/>
              <a:t>LV systolic dysfunction and </a:t>
            </a:r>
            <a:r>
              <a:rPr lang="en-US" dirty="0" err="1" smtClean="0"/>
              <a:t>QRSd</a:t>
            </a:r>
            <a:r>
              <a:rPr lang="en-US" dirty="0" smtClean="0"/>
              <a:t> &gt;180ms predicts sudden death in TOF repaired pts.</a:t>
            </a:r>
          </a:p>
          <a:p>
            <a:pPr marL="514350" indent="-514350">
              <a:buFont typeface="+mj-lt"/>
              <a:buAutoNum type="alphaUcPeriod"/>
            </a:pPr>
            <a:r>
              <a:rPr lang="en-US" dirty="0" err="1" smtClean="0"/>
              <a:t>Transatrial</a:t>
            </a:r>
            <a:r>
              <a:rPr lang="en-US" dirty="0" smtClean="0"/>
              <a:t> approach for TOF repair reduces the risk of late life threatening arrhythmias.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819400"/>
            <a:ext cx="5638800" cy="92333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chemeClr val="accent3">
                    <a:lumMod val="50000"/>
                  </a:schemeClr>
                </a:solidFill>
                <a:effectLst>
                  <a:outerShdw blurRad="25400" algn="tl" rotWithShape="0">
                    <a:srgbClr val="000000">
                      <a:alpha val="43000"/>
                    </a:srgbClr>
                  </a:outerShdw>
                </a:effectLst>
              </a:rPr>
              <a:t>THANK YOU</a:t>
            </a:r>
            <a:endParaRPr lang="en-US" sz="5400" b="1" cap="none" spc="150" dirty="0">
              <a:ln w="11430"/>
              <a:solidFill>
                <a:schemeClr val="accent3">
                  <a:lumMod val="50000"/>
                </a:schemeClr>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Echo in TOF</a:t>
            </a:r>
            <a:endParaRPr lang="en-US" dirty="0"/>
          </a:p>
        </p:txBody>
      </p:sp>
      <p:sp>
        <p:nvSpPr>
          <p:cNvPr id="3" name="Content Placeholder 2"/>
          <p:cNvSpPr>
            <a:spLocks noGrp="1"/>
          </p:cNvSpPr>
          <p:nvPr>
            <p:ph sz="quarter" idx="1"/>
          </p:nvPr>
        </p:nvSpPr>
        <p:spPr>
          <a:xfrm>
            <a:off x="612648" y="1447800"/>
            <a:ext cx="8153400" cy="5410200"/>
          </a:xfrm>
        </p:spPr>
        <p:txBody>
          <a:bodyPr>
            <a:normAutofit fontScale="25000" lnSpcReduction="20000"/>
          </a:bodyPr>
          <a:lstStyle/>
          <a:p>
            <a:endParaRPr lang="en-US" dirty="0" smtClean="0"/>
          </a:p>
          <a:p>
            <a:r>
              <a:rPr lang="en-US" sz="8800" dirty="0" smtClean="0"/>
              <a:t>The mean RV EF were 42 ± 8% on 3D ultrasound and 44 ± 7% on MRI (r = 0.89, P &lt; .0001). The mean EDV were 249 ± 66 and 274 ± 82 </a:t>
            </a:r>
            <a:r>
              <a:rPr lang="en-US" sz="8800" dirty="0" err="1" smtClean="0"/>
              <a:t>mL</a:t>
            </a:r>
            <a:r>
              <a:rPr lang="en-US" sz="8800" dirty="0" smtClean="0"/>
              <a:t> and the mean ESV 147 ± 50 and 159 ± 60 </a:t>
            </a:r>
            <a:r>
              <a:rPr lang="en-US" sz="8800" dirty="0" err="1" smtClean="0"/>
              <a:t>mL</a:t>
            </a:r>
            <a:r>
              <a:rPr lang="en-US" sz="8800" dirty="0" smtClean="0"/>
              <a:t> on 3D ultrasound and MRI, respectively. </a:t>
            </a:r>
          </a:p>
          <a:p>
            <a:pPr>
              <a:buNone/>
            </a:pPr>
            <a:r>
              <a:rPr lang="en-US" sz="8800" dirty="0" smtClean="0"/>
              <a:t>                                                          JASE 2010 Feb;23(2):127-33. </a:t>
            </a:r>
          </a:p>
          <a:p>
            <a:r>
              <a:rPr lang="en-US" sz="8800" dirty="0" smtClean="0"/>
              <a:t>Three-dimensional echocardiography underestimated ESV and EDV (P &lt; 0.001) but agreement between 3DE and MRI was excellent (ICC = 0.88 and 0.87, respectively). Ejection fraction was 47.7 +/- 7.8 with 3DE and 47.9 +/- 6.7 with MRI, agreement between both methods was good (ICC = 0.72). </a:t>
            </a:r>
          </a:p>
          <a:p>
            <a:pPr>
              <a:buNone/>
            </a:pPr>
            <a:r>
              <a:rPr lang="en-US" sz="8800" dirty="0" smtClean="0"/>
              <a:t>                                      </a:t>
            </a:r>
            <a:r>
              <a:rPr lang="en-US" sz="8800" dirty="0" err="1" smtClean="0"/>
              <a:t>Eur</a:t>
            </a:r>
            <a:r>
              <a:rPr lang="en-US" sz="8800" dirty="0" smtClean="0"/>
              <a:t> J </a:t>
            </a:r>
            <a:r>
              <a:rPr lang="en-US" sz="8800" dirty="0" err="1" smtClean="0"/>
              <a:t>Echocardiogr</a:t>
            </a:r>
            <a:r>
              <a:rPr lang="en-US" sz="8800" dirty="0" smtClean="0"/>
              <a:t>. 2009 Aug;10(6):784-92 </a:t>
            </a:r>
          </a:p>
          <a:p>
            <a:pPr>
              <a:buNone/>
            </a:pPr>
            <a:endParaRPr lang="en-US" sz="8800" dirty="0" smtClean="0"/>
          </a:p>
          <a:p>
            <a:r>
              <a:rPr lang="en-US" sz="8800" dirty="0" smtClean="0"/>
              <a:t>However, the accuracy of 3DE echo diminishes with larger RV volumes, in part due to current difficulty to include the entire RV in the imaged sector.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RV-LV Interaction After TOF Repair</a:t>
            </a:r>
            <a:endParaRPr lang="en-US" sz="3600" dirty="0"/>
          </a:p>
        </p:txBody>
      </p:sp>
      <p:sp>
        <p:nvSpPr>
          <p:cNvPr id="3" name="Content Placeholder 2"/>
          <p:cNvSpPr>
            <a:spLocks noGrp="1"/>
          </p:cNvSpPr>
          <p:nvPr>
            <p:ph sz="quarter" idx="4294967295"/>
          </p:nvPr>
        </p:nvSpPr>
        <p:spPr>
          <a:xfrm>
            <a:off x="0" y="1600200"/>
            <a:ext cx="8763000" cy="5105400"/>
          </a:xfrm>
        </p:spPr>
        <p:txBody>
          <a:bodyPr>
            <a:normAutofit fontScale="92500" lnSpcReduction="20000"/>
          </a:bodyPr>
          <a:lstStyle/>
          <a:p>
            <a:r>
              <a:rPr lang="en-US" dirty="0" smtClean="0"/>
              <a:t>The alterations in the size and function of the RV lead to LV dysfunction, a phenomenon termed ‘</a:t>
            </a:r>
            <a:r>
              <a:rPr lang="en-US" i="1" dirty="0" smtClean="0"/>
              <a:t>reversed </a:t>
            </a:r>
            <a:r>
              <a:rPr lang="en-US" i="1" dirty="0" err="1" smtClean="0"/>
              <a:t>Bernheim</a:t>
            </a:r>
            <a:r>
              <a:rPr lang="en-US" i="1" dirty="0" smtClean="0"/>
              <a:t> effect’.</a:t>
            </a:r>
          </a:p>
          <a:p>
            <a:r>
              <a:rPr lang="en-US" dirty="0" smtClean="0"/>
              <a:t>They share </a:t>
            </a:r>
            <a:r>
              <a:rPr lang="en-US" dirty="0" err="1" smtClean="0"/>
              <a:t>myofibers</a:t>
            </a:r>
            <a:r>
              <a:rPr lang="en-US" dirty="0" smtClean="0"/>
              <a:t>, septum, coronary blood flow and pericardial space.</a:t>
            </a:r>
          </a:p>
          <a:p>
            <a:r>
              <a:rPr lang="en-US" dirty="0" smtClean="0"/>
              <a:t>Abnormal coronary artery, prolonged periods of deep cyanosis, LV volume overload after palliative shunts – causes LV hypoxic/ischemic damage.</a:t>
            </a:r>
          </a:p>
          <a:p>
            <a:endParaRPr lang="en-US" dirty="0" smtClean="0"/>
          </a:p>
          <a:p>
            <a:r>
              <a:rPr lang="en-US" dirty="0" smtClean="0"/>
              <a:t>3 independent predictors of LVEF 24 yrs post repair : </a:t>
            </a:r>
            <a:r>
              <a:rPr lang="en-US" sz="2100" dirty="0" smtClean="0"/>
              <a:t>(</a:t>
            </a:r>
            <a:r>
              <a:rPr lang="en-US" sz="2100" dirty="0" err="1" smtClean="0"/>
              <a:t>Davlouros</a:t>
            </a:r>
            <a:r>
              <a:rPr lang="en-US" sz="2100" dirty="0" smtClean="0"/>
              <a:t> et al)</a:t>
            </a:r>
          </a:p>
          <a:p>
            <a:pPr lvl="1"/>
            <a:r>
              <a:rPr lang="en-US" dirty="0" smtClean="0"/>
              <a:t>1.RVEF</a:t>
            </a:r>
          </a:p>
          <a:p>
            <a:pPr lvl="1"/>
            <a:r>
              <a:rPr lang="en-US" dirty="0" smtClean="0"/>
              <a:t>2.Duration of palliative </a:t>
            </a:r>
            <a:r>
              <a:rPr lang="en-US" dirty="0" err="1" smtClean="0"/>
              <a:t>prerepair</a:t>
            </a:r>
            <a:endParaRPr lang="en-US" dirty="0" smtClean="0"/>
          </a:p>
          <a:p>
            <a:pPr lvl="1"/>
            <a:r>
              <a:rPr lang="en-US" dirty="0" smtClean="0"/>
              <a:t>3.Aortic regurgitation</a:t>
            </a:r>
          </a:p>
          <a:p>
            <a:endParaRPr lang="en-US" dirty="0" smtClean="0"/>
          </a:p>
          <a:p>
            <a:endParaRPr lang="en-US" dirty="0"/>
          </a:p>
        </p:txBody>
      </p:sp>
      <p:pic>
        <p:nvPicPr>
          <p:cNvPr id="5" name="Picture 2"/>
          <p:cNvPicPr>
            <a:picLocks noChangeAspect="1" noChangeArrowheads="1"/>
          </p:cNvPicPr>
          <p:nvPr/>
        </p:nvPicPr>
        <p:blipFill>
          <a:blip r:embed="rId2"/>
          <a:srcRect/>
          <a:stretch>
            <a:fillRect/>
          </a:stretch>
        </p:blipFill>
        <p:spPr bwMode="auto">
          <a:xfrm>
            <a:off x="1066800" y="1676400"/>
            <a:ext cx="6677465" cy="4876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3">
                                            <p:txEl>
                                              <p:pRg st="6" end="6"/>
                                            </p:txEl>
                                          </p:spTgt>
                                        </p:tgtEl>
                                      </p:cBhvr>
                                    </p:animEffect>
                                    <p:set>
                                      <p:cBhvr>
                                        <p:cTn id="22" dur="1" fill="hold">
                                          <p:stCondLst>
                                            <p:cond delay="499"/>
                                          </p:stCondLst>
                                        </p:cTn>
                                        <p:tgtEl>
                                          <p:spTgt spid="3">
                                            <p:txEl>
                                              <p:pRg st="6" end="6"/>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
                                            <p:txEl>
                                              <p:pRg st="7" end="7"/>
                                            </p:txEl>
                                          </p:spTgt>
                                        </p:tgtEl>
                                      </p:cBhvr>
                                    </p:animEffect>
                                    <p:set>
                                      <p:cBhvr>
                                        <p:cTn id="25"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sz="quarter" idx="1"/>
          </p:nvPr>
        </p:nvPicPr>
        <p:blipFill>
          <a:blip r:embed="rId2"/>
          <a:srcRect/>
          <a:stretch>
            <a:fillRect/>
          </a:stretch>
        </p:blipFill>
        <p:spPr bwMode="auto">
          <a:xfrm>
            <a:off x="914400" y="0"/>
            <a:ext cx="7010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1380</TotalTime>
  <Words>3550</Words>
  <Application>Microsoft Office PowerPoint</Application>
  <PresentationFormat>On-screen Show (4:3)</PresentationFormat>
  <Paragraphs>409</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Median</vt:lpstr>
      <vt:lpstr>POST TOF REPAIR</vt:lpstr>
      <vt:lpstr>TOF- post repair.</vt:lpstr>
      <vt:lpstr>Pathophysiology of repaired TOF</vt:lpstr>
      <vt:lpstr>Pulmonary Regurgitation After TOF Repair</vt:lpstr>
      <vt:lpstr>Determinants of the degree of pulmonary regurgitation </vt:lpstr>
      <vt:lpstr>Pulmonary regurgitation</vt:lpstr>
      <vt:lpstr>RV mechanics after TOF repair</vt:lpstr>
      <vt:lpstr>RV-LV Interaction After TOF Repair</vt:lpstr>
      <vt:lpstr>PowerPoint Presentation</vt:lpstr>
      <vt:lpstr>PowerPoint Presentation</vt:lpstr>
      <vt:lpstr>Survival after TOF repair</vt:lpstr>
      <vt:lpstr>Post TOF survival</vt:lpstr>
      <vt:lpstr>PowerPoint Presentation</vt:lpstr>
      <vt:lpstr>Post surgery outcome – Age and  procedure (TAP) related outcome </vt:lpstr>
      <vt:lpstr>Early outcome of TOF Repair</vt:lpstr>
      <vt:lpstr>Early outcome of TOF Repair ( pre op. factors)</vt:lpstr>
      <vt:lpstr>JACC Vol. 30, No. 5 November 1, 1997:1374–83</vt:lpstr>
      <vt:lpstr>PowerPoint Presentation</vt:lpstr>
      <vt:lpstr>Ventricular dysfunction- restrictive physiology</vt:lpstr>
      <vt:lpstr>RV diastolic dysfunction</vt:lpstr>
      <vt:lpstr>Doppler examination of pulmonary arterial flow in a patient with restrictive right ventricular physiology. </vt:lpstr>
      <vt:lpstr>ECG-GATED CINE PHASE CONTRAST MR restrictive RV physiology</vt:lpstr>
      <vt:lpstr>Electrophysiological abnormalities</vt:lpstr>
      <vt:lpstr>Complete heart block</vt:lpstr>
      <vt:lpstr>Late Outcomes after TOF repair</vt:lpstr>
      <vt:lpstr>Late Outcomes after TOF repair </vt:lpstr>
      <vt:lpstr>JACC Vol. 30, No. 5 November 1, 1997:1374–83</vt:lpstr>
      <vt:lpstr>Echocardiography in adults with TOF</vt:lpstr>
      <vt:lpstr>Role of CMR</vt:lpstr>
      <vt:lpstr>Pulmonary regurgitation</vt:lpstr>
      <vt:lpstr>Pulmonary regurgitation</vt:lpstr>
      <vt:lpstr>Evaluation of PR: PR grade by 2D Echo</vt:lpstr>
      <vt:lpstr>Echocardiographic Assessment of PR.  </vt:lpstr>
      <vt:lpstr>Color flow and CW Doppler </vt:lpstr>
      <vt:lpstr>PR severity (CW Doppler) </vt:lpstr>
      <vt:lpstr>Pressure half-time / PR                          J Am Soc Echocardiogr 2003;16:1057–1062 </vt:lpstr>
      <vt:lpstr>Quantifying Pulmonary Regurgitation in repaired TOF </vt:lpstr>
      <vt:lpstr> CMR-Quantification of PR:  two distinct method  </vt:lpstr>
      <vt:lpstr>ECG-GATED CINE PHASE CONTRAST MR</vt:lpstr>
      <vt:lpstr>MRI-PR assessment      European Heart Journal (2009) 30, 356–361 </vt:lpstr>
      <vt:lpstr>Timing and indications of PVR</vt:lpstr>
      <vt:lpstr>Indications for Pulmonary Valve Replacement</vt:lpstr>
      <vt:lpstr>Indications for Pulmonary Valve Replacement</vt:lpstr>
      <vt:lpstr>Indications for Pulmonary Valve Replacement</vt:lpstr>
      <vt:lpstr>PVR after TOF repair</vt:lpstr>
      <vt:lpstr>PowerPoint Presentation</vt:lpstr>
      <vt:lpstr>Benefits of PVR</vt:lpstr>
      <vt:lpstr>Transcatheter PVI</vt:lpstr>
      <vt:lpstr>Transcatheter PVI</vt:lpstr>
      <vt:lpstr>Indications for Transcatheter PV placement </vt:lpstr>
      <vt:lpstr>PowerPoint Presentation</vt:lpstr>
      <vt:lpstr>Lateral still-frame  PA angiograms showing PT and  RVOT before (A) and after (B) PVR Percutaneous implantation of a stented valve within the previous valved conduit.  </vt:lpstr>
      <vt:lpstr>US Melody valve trial</vt:lpstr>
      <vt:lpstr>Branch Pulmonary Artery Angioplasty: Indication</vt:lpstr>
      <vt:lpstr>PowerPoint Presentation</vt:lpstr>
      <vt:lpstr>PowerPoint Presentation</vt:lpstr>
      <vt:lpstr>Mechanoelectrical interactions</vt:lpstr>
      <vt:lpstr>PowerPoint Presentation</vt:lpstr>
      <vt:lpstr>PowerPoint Presentation</vt:lpstr>
      <vt:lpstr>PowerPoint Presentation</vt:lpstr>
      <vt:lpstr>Aortic root dilatation</vt:lpstr>
      <vt:lpstr>Atrial flutter and fibrillation</vt:lpstr>
      <vt:lpstr>Infective endocarditis</vt:lpstr>
      <vt:lpstr>Contraception and pregnancy</vt:lpstr>
      <vt:lpstr>Procedures for Rerepair of Tetralogy of Fallot in Adults</vt:lpstr>
      <vt:lpstr>MCQs</vt:lpstr>
      <vt:lpstr>First TOF repair by an open heart procedure done by</vt:lpstr>
      <vt:lpstr>According to ACC/AHA 2008 guidelines, echocardiographic assessment should be done in TOF repaired pts at intervals of</vt:lpstr>
      <vt:lpstr>All are indications for Pulmonary Valve Replacement in aymptomatic post TOF repair pts, except</vt:lpstr>
      <vt:lpstr>Commonest arrhythmia in early post op period</vt:lpstr>
      <vt:lpstr>Commonest cause of mortality in late post TOF repair</vt:lpstr>
      <vt:lpstr>Pri- PR index</vt:lpstr>
      <vt:lpstr>Significant PR by echocardiography indicated by all except</vt:lpstr>
      <vt:lpstr>All are determinants of degree of PR, except</vt:lpstr>
      <vt:lpstr>Which of the following statement is incorrect</vt:lpstr>
      <vt:lpstr>PowerPoint Presentation</vt:lpstr>
      <vt:lpstr>3D Echo in TOF</vt:lpstr>
    </vt:vector>
  </TitlesOfParts>
  <Company>Berts-pc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TOF REPAIR</dc:title>
  <dc:creator>use_me_only</dc:creator>
  <cp:lastModifiedBy>CathLab</cp:lastModifiedBy>
  <cp:revision>153</cp:revision>
  <dcterms:created xsi:type="dcterms:W3CDTF">2014-11-01T06:15:49Z</dcterms:created>
  <dcterms:modified xsi:type="dcterms:W3CDTF">2014-11-03T02:41:39Z</dcterms:modified>
</cp:coreProperties>
</file>